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3" r:id="rId3"/>
    <p:sldId id="266" r:id="rId4"/>
    <p:sldId id="267" r:id="rId5"/>
    <p:sldId id="269" r:id="rId6"/>
    <p:sldId id="268" r:id="rId7"/>
    <p:sldId id="258" r:id="rId8"/>
    <p:sldId id="270" r:id="rId9"/>
    <p:sldId id="271" r:id="rId10"/>
    <p:sldId id="273" r:id="rId11"/>
    <p:sldId id="272" r:id="rId12"/>
    <p:sldId id="301" r:id="rId13"/>
    <p:sldId id="265" r:id="rId14"/>
    <p:sldId id="300" r:id="rId15"/>
    <p:sldId id="277" r:id="rId16"/>
    <p:sldId id="275" r:id="rId17"/>
    <p:sldId id="276" r:id="rId18"/>
    <p:sldId id="284" r:id="rId19"/>
    <p:sldId id="285" r:id="rId20"/>
    <p:sldId id="294" r:id="rId21"/>
    <p:sldId id="295" r:id="rId22"/>
    <p:sldId id="296" r:id="rId23"/>
    <p:sldId id="297" r:id="rId24"/>
    <p:sldId id="298" r:id="rId25"/>
    <p:sldId id="287" r:id="rId26"/>
    <p:sldId id="299" r:id="rId27"/>
    <p:sldId id="274" r:id="rId28"/>
    <p:sldId id="286" r:id="rId29"/>
    <p:sldId id="278" r:id="rId30"/>
    <p:sldId id="279" r:id="rId31"/>
    <p:sldId id="280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0"/>
    <a:srgbClr val="00006D"/>
    <a:srgbClr val="00186D"/>
    <a:srgbClr val="242471"/>
    <a:srgbClr val="001852"/>
    <a:srgbClr val="00182C"/>
    <a:srgbClr val="263271"/>
    <a:srgbClr val="323271"/>
    <a:srgbClr val="001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6"/>
    <p:restoredTop sz="91572" autoAdjust="0"/>
  </p:normalViewPr>
  <p:slideViewPr>
    <p:cSldViewPr snapToGrid="0" snapToObjects="1">
      <p:cViewPr>
        <p:scale>
          <a:sx n="66" d="100"/>
          <a:sy n="66" d="100"/>
        </p:scale>
        <p:origin x="6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1FB4D-58A4-446A-994E-05543786B8A3}" type="datetimeFigureOut">
              <a:rPr lang="en-NL" smtClean="0"/>
              <a:t>18/06/2020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7B3B7-655A-4BA0-B732-E24339F2D1D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485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ms.psychologytoday.com/us/basics/assertivenes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ms.psychologytoday.com/us/basics/depression" TargetMode="External"/><Relationship Id="rId4" Type="http://schemas.openxmlformats.org/officeDocument/2006/relationships/hyperlink" Target="http://cms.psychologytoday.com/us/basics/anxiety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Most of you are already aware that I am a big Harry potter fan so when we were told to do an individual project my hands itched for Harry potter dataset.  </a:t>
            </a:r>
            <a:r>
              <a:rPr lang="en-GB" dirty="0" err="1"/>
              <a:t>Ohh</a:t>
            </a:r>
            <a:r>
              <a:rPr lang="en-GB" dirty="0"/>
              <a:t> sorry my excitement for harry potter !! Let’s me just take a breathe. Before I begin for my colleagues who do not have any idea about Harry Potter let me just start from </a:t>
            </a:r>
            <a:r>
              <a:rPr lang="en-GB" dirty="0" err="1"/>
              <a:t>begining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4157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we live in the real world ,we are data analyst and for us statistics, graphs, datasets, analysis are really important. So here comes my datasets I took the dialogue of each </a:t>
            </a:r>
            <a:r>
              <a:rPr lang="en-GB" dirty="0" err="1"/>
              <a:t>harrypotter</a:t>
            </a:r>
            <a:r>
              <a:rPr lang="en-GB" dirty="0"/>
              <a:t> character  and then connected to an </a:t>
            </a:r>
            <a:r>
              <a:rPr lang="en-GB" dirty="0" err="1"/>
              <a:t>api</a:t>
            </a:r>
            <a:r>
              <a:rPr lang="en-GB" dirty="0"/>
              <a:t> and passed them on to a real analyser called IBM Watson personality insight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259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analyser measures your big5 </a:t>
            </a:r>
            <a:r>
              <a:rPr lang="en-GB" dirty="0" err="1"/>
              <a:t>personality,your</a:t>
            </a:r>
            <a:r>
              <a:rPr lang="en-GB" dirty="0"/>
              <a:t> values and your needs. But today I will just talk about Big5 personality. Big 5 as the name suggest measures five traits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8452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Agreeableness meaning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compassion, respectfulness, trust in others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Conscientiousness meaning organization, productiveness, responsibility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Extraversion meaning sociability,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assertiveness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Neuroticism tendencies toward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anxiety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depression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Openness 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ncludes aspects such as intellectual curiosity and creative imagination. So next question will be how does it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2533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analyser takes data in terms of what you write , what you post , what you say  process it and tell you about personality.</a:t>
            </a:r>
          </a:p>
          <a:p>
            <a:r>
              <a:rPr lang="en-GB" dirty="0"/>
              <a:t>But the word count should be more than 100 . My dataset was the harry potter movie script. I took the average big5 score for each houses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96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Hufflepuff were leading the chart and </a:t>
            </a:r>
            <a:r>
              <a:rPr lang="en-GB" dirty="0" err="1"/>
              <a:t>slytherin</a:t>
            </a:r>
            <a:r>
              <a:rPr lang="en-GB" dirty="0"/>
              <a:t>  somehow managed to find the last spot here as well. Then I thought this is me bringing data to the magic world why not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4185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693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choose 10 celebrities and based on what they post on the twitter managed to get their big5 score. So that I can sort them in Hogwarts houses. I choose celebrities from different areas so that it gives me a </a:t>
            </a:r>
            <a:r>
              <a:rPr lang="en-GB" dirty="0" err="1"/>
              <a:t>varity</a:t>
            </a:r>
            <a:r>
              <a:rPr lang="en-GB" dirty="0"/>
              <a:t> on the big5 score. These celebrities with their big 5 scores are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2299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lawn tennis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3819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politics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1802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artist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319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Guys and gals we are right now in for an exciting magical journey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997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talented authors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524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lastly my two sweet hearts Bill gates and Leonardo di </a:t>
            </a:r>
            <a:r>
              <a:rPr lang="en-GB" dirty="0" err="1"/>
              <a:t>caprio</a:t>
            </a:r>
            <a:r>
              <a:rPr lang="en-GB" dirty="0"/>
              <a:t> because they are so rich and guess what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885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None of them get admission to Hogwarts as no one falls in the confidence interval of big5 scores of the four houses. But essentially from this sad news I got some takeaways they are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273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small as 40 that’s why the results may have margin of error.</a:t>
            </a:r>
          </a:p>
          <a:p>
            <a:r>
              <a:rPr lang="en-GB" dirty="0"/>
              <a:t>Since Gryffindors are the main characters they talk a lot and that’s why most of my sample consisted of far more Gryffindors than other house.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Also </a:t>
            </a:r>
            <a:r>
              <a:rPr lang="en-GB" sz="1200" dirty="0">
                <a:solidFill>
                  <a:schemeClr val="bg1"/>
                </a:solidFill>
                <a:latin typeface="MarkPro" panose="020B0504020101010102" pitchFamily="34" charset="0"/>
              </a:rPr>
              <a:t>Just Big5 </a:t>
            </a:r>
            <a:r>
              <a:rPr lang="en-GB" sz="1200" dirty="0" err="1">
                <a:solidFill>
                  <a:schemeClr val="bg1"/>
                </a:solidFill>
                <a:latin typeface="MarkPro" panose="020B0504020101010102" pitchFamily="34" charset="0"/>
              </a:rPr>
              <a:t>doesnot</a:t>
            </a:r>
            <a:r>
              <a:rPr lang="en-GB" sz="1200" dirty="0">
                <a:solidFill>
                  <a:schemeClr val="bg1"/>
                </a:solidFill>
                <a:latin typeface="MarkPro" panose="020B0504020101010102" pitchFamily="34" charset="0"/>
              </a:rPr>
              <a:t> reveal the total personality</a:t>
            </a:r>
            <a:r>
              <a:rPr lang="en-GB" dirty="0"/>
              <a:t> We need to consider the other two aspect to get the total personality reading.</a:t>
            </a:r>
          </a:p>
          <a:p>
            <a:r>
              <a:rPr lang="en-GB" dirty="0"/>
              <a:t>That’s why do not lose hope , your Hogwarts letter may be around corner. </a:t>
            </a:r>
            <a:r>
              <a:rPr lang="en-GB" dirty="0" err="1"/>
              <a:t>Remenmber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2410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Always harry potter.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796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you will meet the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65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will sort you to respective houses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923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Houses being Slytherin… Well and these houses are known for their </a:t>
            </a:r>
            <a:r>
              <a:rPr lang="en-GB"/>
              <a:t>special traits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329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Slytherin vouches that it will help you on your way to greatness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74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Gryffindor is where dwell the brave at heart `meaning courageous . Further, all our main character are in this house making it a hotshot house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84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Ravenclaw believes that wit beyond measure is man’s greatest treasure.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05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terms of movie and book this is how my personal ranking goes  : Winner being obviously – Gryffindor and the last place goes to </a:t>
            </a:r>
            <a:r>
              <a:rPr lang="en-GB" dirty="0" err="1"/>
              <a:t>slytherin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7B3B7-655A-4BA0-B732-E24339F2D1D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860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F416-8914-7240-8245-B86568C3D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75BEF-444D-AB40-9CB2-16660E821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37D2-D083-1D4F-BC90-714D242E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BDE1-1A30-6C40-8A76-DF3AFDF3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0B886-C57E-4B48-AF3E-558EC7E1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2D69-1394-344F-92B7-3B2E03D0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E084-E93F-5F40-82CE-72153B012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D3565-EFD2-384B-99A6-D988739D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0898-A19D-804D-B260-5C00590D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80CCE-6492-AE4E-8BED-1CA46D54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08350-9BA4-2E44-9968-11FCE509A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92DA3-E250-6444-B246-2E48D8B4F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E2A9-2A06-C74F-9313-8832DDE0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46372-D7C5-C24E-A6BC-64948C17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2B12B-F703-1A43-92A3-293A41B7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7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FB94-A614-6D46-A4BF-FE699362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B3D2C-CE4D-7241-8981-F08942F3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043D1-54CE-284F-B96B-4FBC599B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89C8C-4AC7-E746-BF9C-C62E61A7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77D63-D301-964B-BF62-0A4F1DDA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7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A1E0-233D-E242-BD9C-852D34E8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BB3E2-3B68-174F-BE47-367564E5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4BC0-60C0-F74A-B46D-BD89B0F2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0A665-2304-5145-89A7-F5E87077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E6D4-E615-194B-8762-26FCC281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7ABB-46EC-C94A-8105-00E205B8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6D205-7BBE-474A-8BC8-6FBD83F5C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034EA-6708-B546-816F-DE6E3715A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B623-ED49-F345-A56A-F6304953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01FA9-BE7C-3643-A60B-04EF7A43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515F6-D6A9-8847-B64D-64BE2E25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6D38-1C2A-7D49-AD31-E9253BF9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2A776-67E1-EF4B-ACD4-6FBD7030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A4E78-31B8-5546-B39D-CD5D79BCA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1B3BA-B0D7-E343-846F-C7B228919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E5177-9AE3-6047-841C-F1DED17ED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2282F1-324F-DD42-8117-E657446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C41C0-8CFB-8B48-BDEA-068C79C9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4C3EE2-6DC0-174E-846F-8B762EA4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1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9004-0DE3-5B47-9A4E-1AFA1F4C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FFB0A-1590-FB4D-9E1A-A0B68AFF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D722E-5E00-9048-B99F-4D2C3675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95F18-B907-8946-AF8B-C31B604D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1268F-D582-D047-9F6B-12F6DC55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B17E2-7CEB-E94C-9825-934B5116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8F6BE-A3B2-3E4E-A93F-A1FAC68E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CB75-3373-7645-BD4C-15B3585F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5254-D54C-F943-9C38-1B666AAA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C8480-A50F-9048-AEB8-54626962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7F013-A446-2249-A623-4E66F40E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3473A-2A05-E94D-9F16-EA777669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9D009-BE32-9345-8BA6-09372C2C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21CE-DCBC-A44B-B697-06656BFD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E67C3-3E9A-9D4B-8342-2983D134A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D5C8B-58EB-5C4D-B442-CDD29C247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7D220-8A79-EB4A-8298-96A297C3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E8C15-4677-B947-9118-E305D917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DE961-FA01-AC45-8F7A-FC27EF6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5785F-11F3-8D43-B3BE-C73288E7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15C8C-8ACB-F541-AAAD-34D5B01B5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F636C-2EC8-BC41-AAEE-BF3E2EAB0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79470-997E-D746-86C7-F343DC2337C9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5756-1CE6-D045-94A1-081441BFA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6ECD-EC4C-E44E-B936-C459BEA2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31A8-10E5-DA49-B751-37DFDCEF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0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ilmpost.it/quiz/quale-personaggio-di-harry-potter-se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7.png"/><Relationship Id="rId15" Type="http://schemas.openxmlformats.org/officeDocument/2006/relationships/image" Target="../media/image19.jpg"/><Relationship Id="rId10" Type="http://schemas.openxmlformats.org/officeDocument/2006/relationships/image" Target="../media/image15.png"/><Relationship Id="rId4" Type="http://schemas.openxmlformats.org/officeDocument/2006/relationships/image" Target="../media/image12.sv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12.svg"/><Relationship Id="rId1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www.arch2o.com/where-to-find-hogwarts-hobbiton-the-red-keep-and-other-fictional-place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jeffkrause/1456582913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llpaperflare.com/burning-castle-wallpaper-harry-potter-hogwarts-battle-at-hogwarts-wallpaper-wy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ylonka.deviantart.com/art/Hogwarts-crest-26662624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ch2o.com/where-to-find-hogwarts-hobbiton-the-red-keep-and-other-fictional-plac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213A55F3-FF56-4223-BADE-5752A799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7320B2-D202-45AF-B704-10DA540924F3}"/>
              </a:ext>
            </a:extLst>
          </p:cNvPr>
          <p:cNvGrpSpPr/>
          <p:nvPr/>
        </p:nvGrpSpPr>
        <p:grpSpPr>
          <a:xfrm>
            <a:off x="136938" y="2735896"/>
            <a:ext cx="2523600" cy="3020400"/>
            <a:chOff x="136938" y="2735897"/>
            <a:chExt cx="2520000" cy="30191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DB061-D7DF-844F-85BD-C9A7C37EADA6}"/>
                </a:ext>
              </a:extLst>
            </p:cNvPr>
            <p:cNvSpPr txBox="1"/>
            <p:nvPr/>
          </p:nvSpPr>
          <p:spPr>
            <a:xfrm>
              <a:off x="313578" y="5416508"/>
              <a:ext cx="234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PH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SLYTHERIN</a:t>
              </a:r>
              <a:endParaRPr lang="en-US" sz="1600" dirty="0">
                <a:solidFill>
                  <a:srgbClr val="FFE700">
                    <a:alpha val="20000"/>
                  </a:srgbClr>
                </a:solidFill>
                <a:latin typeface="MarkPro" panose="020B0504020101010102" pitchFamily="34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2602F6-9DB8-4F11-8F96-1D36A17BC34C}"/>
                </a:ext>
              </a:extLst>
            </p:cNvPr>
            <p:cNvGrpSpPr/>
            <p:nvPr/>
          </p:nvGrpSpPr>
          <p:grpSpPr>
            <a:xfrm>
              <a:off x="136938" y="2735897"/>
              <a:ext cx="2520000" cy="2520000"/>
              <a:chOff x="287767" y="2811312"/>
              <a:chExt cx="2520000" cy="2520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414E38-BF68-314E-9AFF-3C979F8FF12E}"/>
                  </a:ext>
                </a:extLst>
              </p:cNvPr>
              <p:cNvSpPr/>
              <p:nvPr/>
            </p:nvSpPr>
            <p:spPr>
              <a:xfrm>
                <a:off x="287767" y="2811312"/>
                <a:ext cx="2520000" cy="2520000"/>
              </a:xfrm>
              <a:custGeom>
                <a:avLst/>
                <a:gdLst>
                  <a:gd name="connsiteX0" fmla="*/ 0 w 2523600"/>
                  <a:gd name="connsiteY0" fmla="*/ 1260516 h 2521031"/>
                  <a:gd name="connsiteX1" fmla="*/ 1261800 w 2523600"/>
                  <a:gd name="connsiteY1" fmla="*/ 0 h 2521031"/>
                  <a:gd name="connsiteX2" fmla="*/ 2523600 w 2523600"/>
                  <a:gd name="connsiteY2" fmla="*/ 1260516 h 2521031"/>
                  <a:gd name="connsiteX3" fmla="*/ 1261800 w 2523600"/>
                  <a:gd name="connsiteY3" fmla="*/ 2521032 h 2521031"/>
                  <a:gd name="connsiteX4" fmla="*/ 0 w 2523600"/>
                  <a:gd name="connsiteY4" fmla="*/ 1260516 h 252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600" h="2521031" fill="none" extrusionOk="0">
                    <a:moveTo>
                      <a:pt x="0" y="1260516"/>
                    </a:moveTo>
                    <a:cubicBezTo>
                      <a:pt x="-77887" y="532442"/>
                      <a:pt x="533894" y="56076"/>
                      <a:pt x="1261800" y="0"/>
                    </a:cubicBezTo>
                    <a:cubicBezTo>
                      <a:pt x="2038865" y="92082"/>
                      <a:pt x="2609215" y="651874"/>
                      <a:pt x="2523600" y="1260516"/>
                    </a:cubicBezTo>
                    <a:cubicBezTo>
                      <a:pt x="2454457" y="1935492"/>
                      <a:pt x="2003990" y="2573367"/>
                      <a:pt x="1261800" y="2521032"/>
                    </a:cubicBezTo>
                    <a:cubicBezTo>
                      <a:pt x="551705" y="2538909"/>
                      <a:pt x="-58179" y="1903315"/>
                      <a:pt x="0" y="1260516"/>
                    </a:cubicBezTo>
                    <a:close/>
                  </a:path>
                  <a:path w="2523600" h="2521031" stroke="0" extrusionOk="0">
                    <a:moveTo>
                      <a:pt x="0" y="1260516"/>
                    </a:moveTo>
                    <a:cubicBezTo>
                      <a:pt x="22405" y="531375"/>
                      <a:pt x="579604" y="23005"/>
                      <a:pt x="1261800" y="0"/>
                    </a:cubicBezTo>
                    <a:cubicBezTo>
                      <a:pt x="1949837" y="-24595"/>
                      <a:pt x="2570148" y="592195"/>
                      <a:pt x="2523600" y="1260516"/>
                    </a:cubicBezTo>
                    <a:cubicBezTo>
                      <a:pt x="2515057" y="1863460"/>
                      <a:pt x="1867760" y="2561980"/>
                      <a:pt x="1261800" y="2521032"/>
                    </a:cubicBezTo>
                    <a:cubicBezTo>
                      <a:pt x="548499" y="2442213"/>
                      <a:pt x="36203" y="2008886"/>
                      <a:pt x="0" y="1260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13D8926-BF46-4670-A5CE-7075F4043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76" y="3141131"/>
                <a:ext cx="1602399" cy="1799264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25860F-5C50-45DD-92AB-69078B007150}"/>
              </a:ext>
            </a:extLst>
          </p:cNvPr>
          <p:cNvGrpSpPr/>
          <p:nvPr/>
        </p:nvGrpSpPr>
        <p:grpSpPr>
          <a:xfrm>
            <a:off x="3013644" y="2680933"/>
            <a:ext cx="2523600" cy="3026117"/>
            <a:chOff x="3315095" y="2682785"/>
            <a:chExt cx="2520000" cy="30780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70C30B-7F05-1A44-9B3A-F4DEECD83218}"/>
                </a:ext>
              </a:extLst>
            </p:cNvPr>
            <p:cNvSpPr txBox="1"/>
            <p:nvPr/>
          </p:nvSpPr>
          <p:spPr>
            <a:xfrm>
              <a:off x="3487793" y="5416508"/>
              <a:ext cx="2347302" cy="344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GRYFFINDOR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10C30F-E1D7-4C1D-B4EC-836F5B70D319}"/>
                </a:ext>
              </a:extLst>
            </p:cNvPr>
            <p:cNvGrpSpPr/>
            <p:nvPr/>
          </p:nvGrpSpPr>
          <p:grpSpPr>
            <a:xfrm>
              <a:off x="3315095" y="2682785"/>
              <a:ext cx="2520000" cy="2566254"/>
              <a:chOff x="3315095" y="2811311"/>
              <a:chExt cx="2520000" cy="256625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1DCAAC-63DE-9842-BD3B-BB86BBD43343}"/>
                  </a:ext>
                </a:extLst>
              </p:cNvPr>
              <p:cNvSpPr/>
              <p:nvPr/>
            </p:nvSpPr>
            <p:spPr>
              <a:xfrm>
                <a:off x="3315095" y="2811311"/>
                <a:ext cx="2520000" cy="2566254"/>
              </a:xfrm>
              <a:custGeom>
                <a:avLst/>
                <a:gdLst>
                  <a:gd name="connsiteX0" fmla="*/ 0 w 2523600"/>
                  <a:gd name="connsiteY0" fmla="*/ 1261461 h 2522921"/>
                  <a:gd name="connsiteX1" fmla="*/ 1261800 w 2523600"/>
                  <a:gd name="connsiteY1" fmla="*/ 0 h 2522921"/>
                  <a:gd name="connsiteX2" fmla="*/ 2523600 w 2523600"/>
                  <a:gd name="connsiteY2" fmla="*/ 1261461 h 2522921"/>
                  <a:gd name="connsiteX3" fmla="*/ 1261800 w 2523600"/>
                  <a:gd name="connsiteY3" fmla="*/ 2522922 h 2522921"/>
                  <a:gd name="connsiteX4" fmla="*/ 0 w 2523600"/>
                  <a:gd name="connsiteY4" fmla="*/ 1261461 h 252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600" h="2522921" fill="none" extrusionOk="0">
                    <a:moveTo>
                      <a:pt x="0" y="1261461"/>
                    </a:moveTo>
                    <a:cubicBezTo>
                      <a:pt x="71939" y="624895"/>
                      <a:pt x="520848" y="-55277"/>
                      <a:pt x="1261800" y="0"/>
                    </a:cubicBezTo>
                    <a:cubicBezTo>
                      <a:pt x="1905834" y="3318"/>
                      <a:pt x="2495158" y="679711"/>
                      <a:pt x="2523600" y="1261461"/>
                    </a:cubicBezTo>
                    <a:cubicBezTo>
                      <a:pt x="2523876" y="1876004"/>
                      <a:pt x="1856101" y="2558024"/>
                      <a:pt x="1261800" y="2522922"/>
                    </a:cubicBezTo>
                    <a:cubicBezTo>
                      <a:pt x="523557" y="2469394"/>
                      <a:pt x="13656" y="1950488"/>
                      <a:pt x="0" y="1261461"/>
                    </a:cubicBezTo>
                    <a:close/>
                  </a:path>
                  <a:path w="2523600" h="2522921" stroke="0" extrusionOk="0">
                    <a:moveTo>
                      <a:pt x="0" y="1261461"/>
                    </a:moveTo>
                    <a:cubicBezTo>
                      <a:pt x="-38141" y="494443"/>
                      <a:pt x="640408" y="-33661"/>
                      <a:pt x="1261800" y="0"/>
                    </a:cubicBezTo>
                    <a:cubicBezTo>
                      <a:pt x="1978721" y="42500"/>
                      <a:pt x="2449310" y="599412"/>
                      <a:pt x="2523600" y="1261461"/>
                    </a:cubicBezTo>
                    <a:cubicBezTo>
                      <a:pt x="2469912" y="1911558"/>
                      <a:pt x="1975127" y="2516807"/>
                      <a:pt x="1261800" y="2522922"/>
                    </a:cubicBezTo>
                    <a:cubicBezTo>
                      <a:pt x="483921" y="2438493"/>
                      <a:pt x="24929" y="1977037"/>
                      <a:pt x="0" y="1261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B975842-F677-42AE-A79A-7BDDECFC8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897" y="3202839"/>
                <a:ext cx="1638934" cy="183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C6EFC-5DF2-4D15-A5CC-B5D2C0D29F9C}"/>
              </a:ext>
            </a:extLst>
          </p:cNvPr>
          <p:cNvGrpSpPr/>
          <p:nvPr/>
        </p:nvGrpSpPr>
        <p:grpSpPr>
          <a:xfrm>
            <a:off x="5859783" y="2212936"/>
            <a:ext cx="3060000" cy="3494114"/>
            <a:chOff x="6251669" y="2735897"/>
            <a:chExt cx="3060000" cy="34941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281886-0782-6443-9656-226E39A6BA43}"/>
                </a:ext>
              </a:extLst>
            </p:cNvPr>
            <p:cNvSpPr txBox="1"/>
            <p:nvPr/>
          </p:nvSpPr>
          <p:spPr>
            <a:xfrm>
              <a:off x="6681884" y="5891457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RAVENCLAW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9EF6F1B-00D2-4394-84D2-8BB2C06FC7C5}"/>
                </a:ext>
              </a:extLst>
            </p:cNvPr>
            <p:cNvGrpSpPr/>
            <p:nvPr/>
          </p:nvGrpSpPr>
          <p:grpSpPr>
            <a:xfrm>
              <a:off x="6251669" y="2735897"/>
              <a:ext cx="3060000" cy="3060000"/>
              <a:chOff x="6251669" y="2811312"/>
              <a:chExt cx="3060000" cy="306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68F00B2-3CF6-CF4B-BC74-B862DADF757B}"/>
                  </a:ext>
                </a:extLst>
              </p:cNvPr>
              <p:cNvSpPr/>
              <p:nvPr/>
            </p:nvSpPr>
            <p:spPr>
              <a:xfrm>
                <a:off x="6251669" y="2811312"/>
                <a:ext cx="3060000" cy="3060000"/>
              </a:xfrm>
              <a:custGeom>
                <a:avLst/>
                <a:gdLst>
                  <a:gd name="connsiteX0" fmla="*/ 0 w 3060000"/>
                  <a:gd name="connsiteY0" fmla="*/ 1530000 h 3060000"/>
                  <a:gd name="connsiteX1" fmla="*/ 1530000 w 3060000"/>
                  <a:gd name="connsiteY1" fmla="*/ 0 h 3060000"/>
                  <a:gd name="connsiteX2" fmla="*/ 3060000 w 3060000"/>
                  <a:gd name="connsiteY2" fmla="*/ 1530000 h 3060000"/>
                  <a:gd name="connsiteX3" fmla="*/ 1530000 w 3060000"/>
                  <a:gd name="connsiteY3" fmla="*/ 3060000 h 3060000"/>
                  <a:gd name="connsiteX4" fmla="*/ 0 w 3060000"/>
                  <a:gd name="connsiteY4" fmla="*/ 1530000 h 30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000" h="3060000" fill="none" extrusionOk="0">
                    <a:moveTo>
                      <a:pt x="0" y="1530000"/>
                    </a:moveTo>
                    <a:cubicBezTo>
                      <a:pt x="49045" y="638389"/>
                      <a:pt x="712461" y="1812"/>
                      <a:pt x="1530000" y="0"/>
                    </a:cubicBezTo>
                    <a:cubicBezTo>
                      <a:pt x="2458086" y="142026"/>
                      <a:pt x="2909657" y="681774"/>
                      <a:pt x="3060000" y="1530000"/>
                    </a:cubicBezTo>
                    <a:cubicBezTo>
                      <a:pt x="3090154" y="2379369"/>
                      <a:pt x="2330676" y="3039774"/>
                      <a:pt x="1530000" y="3060000"/>
                    </a:cubicBezTo>
                    <a:cubicBezTo>
                      <a:pt x="640320" y="3073334"/>
                      <a:pt x="69956" y="2280164"/>
                      <a:pt x="0" y="1530000"/>
                    </a:cubicBezTo>
                    <a:close/>
                  </a:path>
                  <a:path w="3060000" h="3060000" stroke="0" extrusionOk="0">
                    <a:moveTo>
                      <a:pt x="0" y="1530000"/>
                    </a:moveTo>
                    <a:cubicBezTo>
                      <a:pt x="-13452" y="708605"/>
                      <a:pt x="570227" y="-47396"/>
                      <a:pt x="1530000" y="0"/>
                    </a:cubicBezTo>
                    <a:cubicBezTo>
                      <a:pt x="2387959" y="-1914"/>
                      <a:pt x="3038099" y="724893"/>
                      <a:pt x="3060000" y="1530000"/>
                    </a:cubicBezTo>
                    <a:cubicBezTo>
                      <a:pt x="2941838" y="2414489"/>
                      <a:pt x="2309918" y="3136956"/>
                      <a:pt x="1530000" y="3060000"/>
                    </a:cubicBezTo>
                    <a:cubicBezTo>
                      <a:pt x="797552" y="2987165"/>
                      <a:pt x="-137642" y="2406569"/>
                      <a:pt x="0" y="153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6950D5C-A14F-47F6-8798-E10A7892A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563" y="3198702"/>
                <a:ext cx="2110840" cy="23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D4EE3-B5DF-4EFA-9383-0C3F84CEE485}"/>
              </a:ext>
            </a:extLst>
          </p:cNvPr>
          <p:cNvGrpSpPr/>
          <p:nvPr/>
        </p:nvGrpSpPr>
        <p:grpSpPr>
          <a:xfrm>
            <a:off x="9267726" y="2600671"/>
            <a:ext cx="2609936" cy="3088048"/>
            <a:chOff x="9267726" y="2600671"/>
            <a:chExt cx="2609936" cy="30880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8EF3EC-1B49-E14E-8422-CB2AFB0A05BB}"/>
                </a:ext>
              </a:extLst>
            </p:cNvPr>
            <p:cNvSpPr txBox="1"/>
            <p:nvPr/>
          </p:nvSpPr>
          <p:spPr>
            <a:xfrm>
              <a:off x="9530360" y="5350165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HUFFLEPUFF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962D26-972C-4120-A286-C505E8C40E6F}"/>
                </a:ext>
              </a:extLst>
            </p:cNvPr>
            <p:cNvGrpSpPr/>
            <p:nvPr/>
          </p:nvGrpSpPr>
          <p:grpSpPr>
            <a:xfrm>
              <a:off x="9267726" y="2600671"/>
              <a:ext cx="2520000" cy="2520000"/>
              <a:chOff x="9267726" y="2600671"/>
              <a:chExt cx="2520000" cy="252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EBBE8C-EEDD-3E4E-9E80-4537C2342EC5}"/>
                  </a:ext>
                </a:extLst>
              </p:cNvPr>
              <p:cNvSpPr/>
              <p:nvPr/>
            </p:nvSpPr>
            <p:spPr>
              <a:xfrm>
                <a:off x="9267726" y="2600671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78621" y="573448"/>
                      <a:pt x="577231" y="-26981"/>
                      <a:pt x="1260000" y="0"/>
                    </a:cubicBezTo>
                    <a:cubicBezTo>
                      <a:pt x="1942542" y="-2042"/>
                      <a:pt x="2476723" y="604866"/>
                      <a:pt x="2520000" y="1260000"/>
                    </a:cubicBezTo>
                    <a:cubicBezTo>
                      <a:pt x="2516405" y="1921597"/>
                      <a:pt x="1942705" y="2538308"/>
                      <a:pt x="1260000" y="2520000"/>
                    </a:cubicBezTo>
                    <a:cubicBezTo>
                      <a:pt x="596700" y="2538239"/>
                      <a:pt x="45515" y="196682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57095" y="528903"/>
                      <a:pt x="547022" y="6417"/>
                      <a:pt x="1260000" y="0"/>
                    </a:cubicBezTo>
                    <a:cubicBezTo>
                      <a:pt x="2074049" y="24878"/>
                      <a:pt x="2441759" y="566609"/>
                      <a:pt x="2520000" y="1260000"/>
                    </a:cubicBezTo>
                    <a:cubicBezTo>
                      <a:pt x="2423440" y="2050175"/>
                      <a:pt x="1950700" y="2548625"/>
                      <a:pt x="1260000" y="2520000"/>
                    </a:cubicBezTo>
                    <a:cubicBezTo>
                      <a:pt x="445209" y="2454940"/>
                      <a:pt x="39473" y="1974739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E7C5011-83E8-4142-A6A2-875B2BBEF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47" y="2982320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08129-F544-4251-9ECB-CB9481B02B68}"/>
              </a:ext>
            </a:extLst>
          </p:cNvPr>
          <p:cNvSpPr/>
          <p:nvPr/>
        </p:nvSpPr>
        <p:spPr>
          <a:xfrm>
            <a:off x="-170116" y="-199650"/>
            <a:ext cx="5917773" cy="764964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MarkPro" panose="020B0504020101010102" pitchFamily="34" charset="0"/>
              </a:rPr>
              <a:t>"Wit beyond measure is man's greatest treasure".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3200" dirty="0">
                <a:latin typeface="MarkPro" panose="020B0504020101010102" pitchFamily="34" charset="0"/>
              </a:rPr>
              <a:t>MEANING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6400" b="1" dirty="0">
                <a:latin typeface="Magic School One" panose="00000400000000000000" pitchFamily="2" charset="0"/>
              </a:rPr>
              <a:t>WISE</a:t>
            </a:r>
            <a:endParaRPr lang="en-NL" sz="6400" b="1" dirty="0">
              <a:latin typeface="Magic School One" panose="00000400000000000000" pitchFamily="2" charset="0"/>
            </a:endParaRPr>
          </a:p>
          <a:p>
            <a:pPr algn="ctr"/>
            <a:endParaRPr lang="en-NL" dirty="0"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9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270600" y="-166397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7320B2-D202-45AF-B704-10DA540924F3}"/>
              </a:ext>
            </a:extLst>
          </p:cNvPr>
          <p:cNvGrpSpPr/>
          <p:nvPr/>
        </p:nvGrpSpPr>
        <p:grpSpPr>
          <a:xfrm>
            <a:off x="136938" y="2735896"/>
            <a:ext cx="2523600" cy="3020400"/>
            <a:chOff x="136938" y="2735897"/>
            <a:chExt cx="2520000" cy="30191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DB061-D7DF-844F-85BD-C9A7C37EADA6}"/>
                </a:ext>
              </a:extLst>
            </p:cNvPr>
            <p:cNvSpPr txBox="1"/>
            <p:nvPr/>
          </p:nvSpPr>
          <p:spPr>
            <a:xfrm>
              <a:off x="313578" y="5416508"/>
              <a:ext cx="234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PH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SLYTHERIN</a:t>
              </a:r>
              <a:endParaRPr lang="en-US" sz="1600" dirty="0">
                <a:solidFill>
                  <a:srgbClr val="FFE700">
                    <a:alpha val="20000"/>
                  </a:srgbClr>
                </a:solidFill>
                <a:latin typeface="MarkPro" panose="020B0504020101010102" pitchFamily="34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2602F6-9DB8-4F11-8F96-1D36A17BC34C}"/>
                </a:ext>
              </a:extLst>
            </p:cNvPr>
            <p:cNvGrpSpPr/>
            <p:nvPr/>
          </p:nvGrpSpPr>
          <p:grpSpPr>
            <a:xfrm>
              <a:off x="136938" y="2735897"/>
              <a:ext cx="2520000" cy="2520000"/>
              <a:chOff x="287767" y="2811312"/>
              <a:chExt cx="2520000" cy="2520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414E38-BF68-314E-9AFF-3C979F8FF12E}"/>
                  </a:ext>
                </a:extLst>
              </p:cNvPr>
              <p:cNvSpPr/>
              <p:nvPr/>
            </p:nvSpPr>
            <p:spPr>
              <a:xfrm>
                <a:off x="287767" y="2811312"/>
                <a:ext cx="2520000" cy="2520000"/>
              </a:xfrm>
              <a:custGeom>
                <a:avLst/>
                <a:gdLst>
                  <a:gd name="connsiteX0" fmla="*/ 0 w 2523600"/>
                  <a:gd name="connsiteY0" fmla="*/ 1260516 h 2521031"/>
                  <a:gd name="connsiteX1" fmla="*/ 1261800 w 2523600"/>
                  <a:gd name="connsiteY1" fmla="*/ 0 h 2521031"/>
                  <a:gd name="connsiteX2" fmla="*/ 2523600 w 2523600"/>
                  <a:gd name="connsiteY2" fmla="*/ 1260516 h 2521031"/>
                  <a:gd name="connsiteX3" fmla="*/ 1261800 w 2523600"/>
                  <a:gd name="connsiteY3" fmla="*/ 2521032 h 2521031"/>
                  <a:gd name="connsiteX4" fmla="*/ 0 w 2523600"/>
                  <a:gd name="connsiteY4" fmla="*/ 1260516 h 252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600" h="2521031" fill="none" extrusionOk="0">
                    <a:moveTo>
                      <a:pt x="0" y="1260516"/>
                    </a:moveTo>
                    <a:cubicBezTo>
                      <a:pt x="-77887" y="532442"/>
                      <a:pt x="533894" y="56076"/>
                      <a:pt x="1261800" y="0"/>
                    </a:cubicBezTo>
                    <a:cubicBezTo>
                      <a:pt x="2038865" y="92082"/>
                      <a:pt x="2609215" y="651874"/>
                      <a:pt x="2523600" y="1260516"/>
                    </a:cubicBezTo>
                    <a:cubicBezTo>
                      <a:pt x="2454457" y="1935492"/>
                      <a:pt x="2003990" y="2573367"/>
                      <a:pt x="1261800" y="2521032"/>
                    </a:cubicBezTo>
                    <a:cubicBezTo>
                      <a:pt x="551705" y="2538909"/>
                      <a:pt x="-58179" y="1903315"/>
                      <a:pt x="0" y="1260516"/>
                    </a:cubicBezTo>
                    <a:close/>
                  </a:path>
                  <a:path w="2523600" h="2521031" stroke="0" extrusionOk="0">
                    <a:moveTo>
                      <a:pt x="0" y="1260516"/>
                    </a:moveTo>
                    <a:cubicBezTo>
                      <a:pt x="22405" y="531375"/>
                      <a:pt x="579604" y="23005"/>
                      <a:pt x="1261800" y="0"/>
                    </a:cubicBezTo>
                    <a:cubicBezTo>
                      <a:pt x="1949837" y="-24595"/>
                      <a:pt x="2570148" y="592195"/>
                      <a:pt x="2523600" y="1260516"/>
                    </a:cubicBezTo>
                    <a:cubicBezTo>
                      <a:pt x="2515057" y="1863460"/>
                      <a:pt x="1867760" y="2561980"/>
                      <a:pt x="1261800" y="2521032"/>
                    </a:cubicBezTo>
                    <a:cubicBezTo>
                      <a:pt x="548499" y="2442213"/>
                      <a:pt x="36203" y="2008886"/>
                      <a:pt x="0" y="1260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13D8926-BF46-4670-A5CE-7075F4043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76" y="3141131"/>
                <a:ext cx="1602399" cy="1799264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25860F-5C50-45DD-92AB-69078B007150}"/>
              </a:ext>
            </a:extLst>
          </p:cNvPr>
          <p:cNvGrpSpPr/>
          <p:nvPr/>
        </p:nvGrpSpPr>
        <p:grpSpPr>
          <a:xfrm>
            <a:off x="3013644" y="2680933"/>
            <a:ext cx="2523600" cy="3026117"/>
            <a:chOff x="3315095" y="2682785"/>
            <a:chExt cx="2520000" cy="30780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70C30B-7F05-1A44-9B3A-F4DEECD83218}"/>
                </a:ext>
              </a:extLst>
            </p:cNvPr>
            <p:cNvSpPr txBox="1"/>
            <p:nvPr/>
          </p:nvSpPr>
          <p:spPr>
            <a:xfrm>
              <a:off x="3487793" y="5416508"/>
              <a:ext cx="2347302" cy="344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GRYFFINDOR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10C30F-E1D7-4C1D-B4EC-836F5B70D319}"/>
                </a:ext>
              </a:extLst>
            </p:cNvPr>
            <p:cNvGrpSpPr/>
            <p:nvPr/>
          </p:nvGrpSpPr>
          <p:grpSpPr>
            <a:xfrm>
              <a:off x="3315095" y="2682785"/>
              <a:ext cx="2520000" cy="2566254"/>
              <a:chOff x="3315095" y="2811311"/>
              <a:chExt cx="2520000" cy="256625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1DCAAC-63DE-9842-BD3B-BB86BBD43343}"/>
                  </a:ext>
                </a:extLst>
              </p:cNvPr>
              <p:cNvSpPr/>
              <p:nvPr/>
            </p:nvSpPr>
            <p:spPr>
              <a:xfrm>
                <a:off x="3315095" y="2811311"/>
                <a:ext cx="2520000" cy="2566254"/>
              </a:xfrm>
              <a:custGeom>
                <a:avLst/>
                <a:gdLst>
                  <a:gd name="connsiteX0" fmla="*/ 0 w 2523600"/>
                  <a:gd name="connsiteY0" fmla="*/ 1261461 h 2522921"/>
                  <a:gd name="connsiteX1" fmla="*/ 1261800 w 2523600"/>
                  <a:gd name="connsiteY1" fmla="*/ 0 h 2522921"/>
                  <a:gd name="connsiteX2" fmla="*/ 2523600 w 2523600"/>
                  <a:gd name="connsiteY2" fmla="*/ 1261461 h 2522921"/>
                  <a:gd name="connsiteX3" fmla="*/ 1261800 w 2523600"/>
                  <a:gd name="connsiteY3" fmla="*/ 2522922 h 2522921"/>
                  <a:gd name="connsiteX4" fmla="*/ 0 w 2523600"/>
                  <a:gd name="connsiteY4" fmla="*/ 1261461 h 252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600" h="2522921" fill="none" extrusionOk="0">
                    <a:moveTo>
                      <a:pt x="0" y="1261461"/>
                    </a:moveTo>
                    <a:cubicBezTo>
                      <a:pt x="71939" y="624895"/>
                      <a:pt x="520848" y="-55277"/>
                      <a:pt x="1261800" y="0"/>
                    </a:cubicBezTo>
                    <a:cubicBezTo>
                      <a:pt x="1905834" y="3318"/>
                      <a:pt x="2495158" y="679711"/>
                      <a:pt x="2523600" y="1261461"/>
                    </a:cubicBezTo>
                    <a:cubicBezTo>
                      <a:pt x="2523876" y="1876004"/>
                      <a:pt x="1856101" y="2558024"/>
                      <a:pt x="1261800" y="2522922"/>
                    </a:cubicBezTo>
                    <a:cubicBezTo>
                      <a:pt x="523557" y="2469394"/>
                      <a:pt x="13656" y="1950488"/>
                      <a:pt x="0" y="1261461"/>
                    </a:cubicBezTo>
                    <a:close/>
                  </a:path>
                  <a:path w="2523600" h="2522921" stroke="0" extrusionOk="0">
                    <a:moveTo>
                      <a:pt x="0" y="1261461"/>
                    </a:moveTo>
                    <a:cubicBezTo>
                      <a:pt x="-38141" y="494443"/>
                      <a:pt x="640408" y="-33661"/>
                      <a:pt x="1261800" y="0"/>
                    </a:cubicBezTo>
                    <a:cubicBezTo>
                      <a:pt x="1978721" y="42500"/>
                      <a:pt x="2449310" y="599412"/>
                      <a:pt x="2523600" y="1261461"/>
                    </a:cubicBezTo>
                    <a:cubicBezTo>
                      <a:pt x="2469912" y="1911558"/>
                      <a:pt x="1975127" y="2516807"/>
                      <a:pt x="1261800" y="2522922"/>
                    </a:cubicBezTo>
                    <a:cubicBezTo>
                      <a:pt x="483921" y="2438493"/>
                      <a:pt x="24929" y="1977037"/>
                      <a:pt x="0" y="1261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B975842-F677-42AE-A79A-7BDDECFC8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0897" y="3202839"/>
                <a:ext cx="1638934" cy="183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C6EFC-5DF2-4D15-A5CC-B5D2C0D29F9C}"/>
              </a:ext>
            </a:extLst>
          </p:cNvPr>
          <p:cNvGrpSpPr/>
          <p:nvPr/>
        </p:nvGrpSpPr>
        <p:grpSpPr>
          <a:xfrm>
            <a:off x="5940171" y="2555389"/>
            <a:ext cx="2628000" cy="3128074"/>
            <a:chOff x="6251669" y="2735895"/>
            <a:chExt cx="3081103" cy="35385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281886-0782-6443-9656-226E39A6BA43}"/>
                </a:ext>
              </a:extLst>
            </p:cNvPr>
            <p:cNvSpPr txBox="1"/>
            <p:nvPr/>
          </p:nvSpPr>
          <p:spPr>
            <a:xfrm>
              <a:off x="6681884" y="5891457"/>
              <a:ext cx="2347302" cy="38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RAVENCLAW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9EF6F1B-00D2-4394-84D2-8BB2C06FC7C5}"/>
                </a:ext>
              </a:extLst>
            </p:cNvPr>
            <p:cNvGrpSpPr/>
            <p:nvPr/>
          </p:nvGrpSpPr>
          <p:grpSpPr>
            <a:xfrm>
              <a:off x="6251669" y="2735895"/>
              <a:ext cx="3081103" cy="2972847"/>
              <a:chOff x="6251669" y="2811310"/>
              <a:chExt cx="3081103" cy="297284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68F00B2-3CF6-CF4B-BC74-B862DADF757B}"/>
                  </a:ext>
                </a:extLst>
              </p:cNvPr>
              <p:cNvSpPr/>
              <p:nvPr/>
            </p:nvSpPr>
            <p:spPr>
              <a:xfrm>
                <a:off x="6251669" y="2811310"/>
                <a:ext cx="3081103" cy="2972847"/>
              </a:xfrm>
              <a:custGeom>
                <a:avLst/>
                <a:gdLst>
                  <a:gd name="connsiteX0" fmla="*/ 0 w 2628000"/>
                  <a:gd name="connsiteY0" fmla="*/ 1314000 h 2628000"/>
                  <a:gd name="connsiteX1" fmla="*/ 1314000 w 2628000"/>
                  <a:gd name="connsiteY1" fmla="*/ 0 h 2628000"/>
                  <a:gd name="connsiteX2" fmla="*/ 2628000 w 2628000"/>
                  <a:gd name="connsiteY2" fmla="*/ 1314000 h 2628000"/>
                  <a:gd name="connsiteX3" fmla="*/ 1314000 w 2628000"/>
                  <a:gd name="connsiteY3" fmla="*/ 2628000 h 2628000"/>
                  <a:gd name="connsiteX4" fmla="*/ 0 w 2628000"/>
                  <a:gd name="connsiteY4" fmla="*/ 1314000 h 262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000" h="2628000" fill="none" extrusionOk="0">
                    <a:moveTo>
                      <a:pt x="0" y="1314000"/>
                    </a:moveTo>
                    <a:cubicBezTo>
                      <a:pt x="99321" y="493898"/>
                      <a:pt x="717475" y="8524"/>
                      <a:pt x="1314000" y="0"/>
                    </a:cubicBezTo>
                    <a:cubicBezTo>
                      <a:pt x="2104095" y="110067"/>
                      <a:pt x="2541401" y="586437"/>
                      <a:pt x="2628000" y="1314000"/>
                    </a:cubicBezTo>
                    <a:cubicBezTo>
                      <a:pt x="2681752" y="2047497"/>
                      <a:pt x="1989498" y="2605089"/>
                      <a:pt x="1314000" y="2628000"/>
                    </a:cubicBezTo>
                    <a:cubicBezTo>
                      <a:pt x="526011" y="2646587"/>
                      <a:pt x="67957" y="1947579"/>
                      <a:pt x="0" y="1314000"/>
                    </a:cubicBezTo>
                    <a:close/>
                  </a:path>
                  <a:path w="2628000" h="2628000" stroke="0" extrusionOk="0">
                    <a:moveTo>
                      <a:pt x="0" y="1314000"/>
                    </a:moveTo>
                    <a:cubicBezTo>
                      <a:pt x="-52964" y="681220"/>
                      <a:pt x="492699" y="-39477"/>
                      <a:pt x="1314000" y="0"/>
                    </a:cubicBezTo>
                    <a:cubicBezTo>
                      <a:pt x="2057880" y="-2684"/>
                      <a:pt x="2606289" y="627842"/>
                      <a:pt x="2628000" y="1314000"/>
                    </a:cubicBezTo>
                    <a:cubicBezTo>
                      <a:pt x="2538236" y="2069704"/>
                      <a:pt x="1964151" y="2717340"/>
                      <a:pt x="1314000" y="2628000"/>
                    </a:cubicBezTo>
                    <a:cubicBezTo>
                      <a:pt x="670730" y="2574655"/>
                      <a:pt x="-26703" y="2045827"/>
                      <a:pt x="0" y="131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6950D5C-A14F-47F6-8798-E10A7892A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1932" y="3220276"/>
                <a:ext cx="1903531" cy="2110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D4EE3-B5DF-4EFA-9383-0C3F84CEE485}"/>
              </a:ext>
            </a:extLst>
          </p:cNvPr>
          <p:cNvGrpSpPr/>
          <p:nvPr/>
        </p:nvGrpSpPr>
        <p:grpSpPr>
          <a:xfrm>
            <a:off x="8785404" y="2310210"/>
            <a:ext cx="3060000" cy="3566117"/>
            <a:chOff x="9267726" y="2600671"/>
            <a:chExt cx="3060000" cy="35661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8EF3EC-1B49-E14E-8422-CB2AFB0A05BB}"/>
                </a:ext>
              </a:extLst>
            </p:cNvPr>
            <p:cNvSpPr txBox="1"/>
            <p:nvPr/>
          </p:nvSpPr>
          <p:spPr>
            <a:xfrm>
              <a:off x="9766822" y="5828234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HUFFLEPUFF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962D26-972C-4120-A286-C505E8C40E6F}"/>
                </a:ext>
              </a:extLst>
            </p:cNvPr>
            <p:cNvGrpSpPr/>
            <p:nvPr/>
          </p:nvGrpSpPr>
          <p:grpSpPr>
            <a:xfrm>
              <a:off x="9267726" y="2600671"/>
              <a:ext cx="3060000" cy="3060000"/>
              <a:chOff x="9267726" y="2600671"/>
              <a:chExt cx="3060000" cy="306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EBBE8C-EEDD-3E4E-9E80-4537C2342EC5}"/>
                  </a:ext>
                </a:extLst>
              </p:cNvPr>
              <p:cNvSpPr/>
              <p:nvPr/>
            </p:nvSpPr>
            <p:spPr>
              <a:xfrm>
                <a:off x="9267726" y="2600671"/>
                <a:ext cx="3060000" cy="3060000"/>
              </a:xfrm>
              <a:custGeom>
                <a:avLst/>
                <a:gdLst>
                  <a:gd name="connsiteX0" fmla="*/ 0 w 3060000"/>
                  <a:gd name="connsiteY0" fmla="*/ 1530000 h 3060000"/>
                  <a:gd name="connsiteX1" fmla="*/ 1530000 w 3060000"/>
                  <a:gd name="connsiteY1" fmla="*/ 0 h 3060000"/>
                  <a:gd name="connsiteX2" fmla="*/ 3060000 w 3060000"/>
                  <a:gd name="connsiteY2" fmla="*/ 1530000 h 3060000"/>
                  <a:gd name="connsiteX3" fmla="*/ 1530000 w 3060000"/>
                  <a:gd name="connsiteY3" fmla="*/ 3060000 h 3060000"/>
                  <a:gd name="connsiteX4" fmla="*/ 0 w 3060000"/>
                  <a:gd name="connsiteY4" fmla="*/ 1530000 h 30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000" h="3060000" fill="none" extrusionOk="0">
                    <a:moveTo>
                      <a:pt x="0" y="1530000"/>
                    </a:moveTo>
                    <a:cubicBezTo>
                      <a:pt x="120631" y="699314"/>
                      <a:pt x="704693" y="-40520"/>
                      <a:pt x="1530000" y="0"/>
                    </a:cubicBezTo>
                    <a:cubicBezTo>
                      <a:pt x="2236774" y="-21167"/>
                      <a:pt x="2953161" y="785592"/>
                      <a:pt x="3060000" y="1530000"/>
                    </a:cubicBezTo>
                    <a:cubicBezTo>
                      <a:pt x="3043199" y="2214780"/>
                      <a:pt x="2294582" y="3171753"/>
                      <a:pt x="1530000" y="3060000"/>
                    </a:cubicBezTo>
                    <a:cubicBezTo>
                      <a:pt x="785226" y="3116108"/>
                      <a:pt x="22881" y="2380498"/>
                      <a:pt x="0" y="1530000"/>
                    </a:cubicBezTo>
                    <a:close/>
                  </a:path>
                  <a:path w="3060000" h="3060000" stroke="0" extrusionOk="0">
                    <a:moveTo>
                      <a:pt x="0" y="1530000"/>
                    </a:moveTo>
                    <a:cubicBezTo>
                      <a:pt x="-122730" y="609302"/>
                      <a:pt x="638345" y="17512"/>
                      <a:pt x="1530000" y="0"/>
                    </a:cubicBezTo>
                    <a:cubicBezTo>
                      <a:pt x="2470572" y="20121"/>
                      <a:pt x="2901465" y="690045"/>
                      <a:pt x="3060000" y="1530000"/>
                    </a:cubicBezTo>
                    <a:cubicBezTo>
                      <a:pt x="2953682" y="2478821"/>
                      <a:pt x="2352147" y="3186293"/>
                      <a:pt x="1530000" y="3060000"/>
                    </a:cubicBezTo>
                    <a:cubicBezTo>
                      <a:pt x="620417" y="3024663"/>
                      <a:pt x="51774" y="2399734"/>
                      <a:pt x="0" y="153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E7C5011-83E8-4142-A6A2-875B2BBEF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6822" y="2916915"/>
                <a:ext cx="2110840" cy="23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08129-F544-4251-9ECB-CB9481B02B68}"/>
              </a:ext>
            </a:extLst>
          </p:cNvPr>
          <p:cNvSpPr/>
          <p:nvPr/>
        </p:nvSpPr>
        <p:spPr>
          <a:xfrm>
            <a:off x="-170116" y="-199650"/>
            <a:ext cx="8851892" cy="764964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MarkPro" panose="020B0504020101010102" pitchFamily="34" charset="0"/>
              </a:rPr>
              <a:t>Hufflepuffs are true, and unafraid of toil.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3200" dirty="0">
                <a:latin typeface="MarkPro" panose="020B0504020101010102" pitchFamily="34" charset="0"/>
              </a:rPr>
              <a:t>MEANING</a:t>
            </a:r>
            <a:endParaRPr lang="en-GB" dirty="0">
              <a:latin typeface="MarkPro" panose="020B0504020101010102" pitchFamily="34" charset="0"/>
            </a:endParaRP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5400" b="1" dirty="0">
                <a:latin typeface="Magic School One" panose="00000400000000000000" pitchFamily="2" charset="0"/>
              </a:rPr>
              <a:t>HARDWORKERS</a:t>
            </a:r>
            <a:endParaRPr lang="en-NL" sz="5400" b="1" dirty="0">
              <a:latin typeface="Magic School One" panose="00000400000000000000" pitchFamily="2" charset="0"/>
            </a:endParaRPr>
          </a:p>
          <a:p>
            <a:pPr algn="ctr"/>
            <a:endParaRPr lang="en-NL" dirty="0"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96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1F397-877D-46FD-B398-9541AB02B3F6}"/>
              </a:ext>
            </a:extLst>
          </p:cNvPr>
          <p:cNvSpPr/>
          <p:nvPr/>
        </p:nvSpPr>
        <p:spPr>
          <a:xfrm>
            <a:off x="7234178" y="127321"/>
            <a:ext cx="4957822" cy="670237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B7545-CC1C-4FC5-B6DA-8231CCA0A195}"/>
              </a:ext>
            </a:extLst>
          </p:cNvPr>
          <p:cNvSpPr txBox="1"/>
          <p:nvPr/>
        </p:nvSpPr>
        <p:spPr>
          <a:xfrm>
            <a:off x="7571031" y="373255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RANKINGS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AEC36E-A922-400B-AE6B-B47679CAC4A8}"/>
              </a:ext>
            </a:extLst>
          </p:cNvPr>
          <p:cNvGrpSpPr/>
          <p:nvPr/>
        </p:nvGrpSpPr>
        <p:grpSpPr>
          <a:xfrm>
            <a:off x="10752084" y="4035258"/>
            <a:ext cx="1122142" cy="2264841"/>
            <a:chOff x="10752084" y="4035258"/>
            <a:chExt cx="1122142" cy="2264841"/>
          </a:xfrm>
        </p:grpSpPr>
        <p:pic>
          <p:nvPicPr>
            <p:cNvPr id="18" name="Graphic 17" descr="Badge 4">
              <a:extLst>
                <a:ext uri="{FF2B5EF4-FFF2-40B4-BE49-F238E27FC236}">
                  <a16:creationId xmlns:a16="http://schemas.microsoft.com/office/drawing/2014/main" id="{550E792C-D869-4A62-BC3B-643B1F2E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67836" y="403525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22A6EC9-EB72-4F21-98AD-0FF2DBA14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84" y="5040099"/>
              <a:ext cx="1122142" cy="126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63A6CD-3AD4-4994-B40E-593C316FAF66}"/>
              </a:ext>
            </a:extLst>
          </p:cNvPr>
          <p:cNvGrpSpPr/>
          <p:nvPr/>
        </p:nvGrpSpPr>
        <p:grpSpPr>
          <a:xfrm>
            <a:off x="10752084" y="1173475"/>
            <a:ext cx="1136606" cy="2352268"/>
            <a:chOff x="10752084" y="1173475"/>
            <a:chExt cx="1136606" cy="2352268"/>
          </a:xfrm>
        </p:grpSpPr>
        <p:pic>
          <p:nvPicPr>
            <p:cNvPr id="14" name="Graphic 13" descr="Badge">
              <a:extLst>
                <a:ext uri="{FF2B5EF4-FFF2-40B4-BE49-F238E27FC236}">
                  <a16:creationId xmlns:a16="http://schemas.microsoft.com/office/drawing/2014/main" id="{4B5A9C2F-7864-4EBB-9E7F-062901A9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9826" y="1173475"/>
              <a:ext cx="914400" cy="914400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7B0B3A8C-6651-4AD8-BD50-68E81D037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84" y="2265743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1A1D26-FD2C-4156-9C2D-FE38C9F05120}"/>
              </a:ext>
            </a:extLst>
          </p:cNvPr>
          <p:cNvGrpSpPr/>
          <p:nvPr/>
        </p:nvGrpSpPr>
        <p:grpSpPr>
          <a:xfrm>
            <a:off x="8158222" y="1142997"/>
            <a:ext cx="1136606" cy="2382746"/>
            <a:chOff x="8158222" y="1142997"/>
            <a:chExt cx="1136606" cy="2382746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D199D4-1AA8-493F-B764-3F8FE2E6A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6948" y="2265743"/>
              <a:ext cx="112788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Badge 1">
              <a:extLst>
                <a:ext uri="{FF2B5EF4-FFF2-40B4-BE49-F238E27FC236}">
                  <a16:creationId xmlns:a16="http://schemas.microsoft.com/office/drawing/2014/main" id="{ECDA757E-0D0A-47C1-BB3A-5A97D2B9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8222" y="1142997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091CF0-6071-4AD5-9961-F5BADD75696D}"/>
              </a:ext>
            </a:extLst>
          </p:cNvPr>
          <p:cNvGrpSpPr/>
          <p:nvPr/>
        </p:nvGrpSpPr>
        <p:grpSpPr>
          <a:xfrm>
            <a:off x="8158222" y="4025166"/>
            <a:ext cx="1136606" cy="2382673"/>
            <a:chOff x="8158222" y="4025166"/>
            <a:chExt cx="1136606" cy="2382673"/>
          </a:xfrm>
        </p:grpSpPr>
        <p:pic>
          <p:nvPicPr>
            <p:cNvPr id="16" name="Graphic 15" descr="Badge 3">
              <a:extLst>
                <a:ext uri="{FF2B5EF4-FFF2-40B4-BE49-F238E27FC236}">
                  <a16:creationId xmlns:a16="http://schemas.microsoft.com/office/drawing/2014/main" id="{A443305F-80A1-4E11-BE15-E140ED14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8222" y="4025166"/>
              <a:ext cx="914400" cy="914400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9AB45113-A538-4AD7-A198-8C97DBF5B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22" y="5147839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Gold medal">
            <a:extLst>
              <a:ext uri="{FF2B5EF4-FFF2-40B4-BE49-F238E27FC236}">
                <a16:creationId xmlns:a16="http://schemas.microsoft.com/office/drawing/2014/main" id="{4E1AB0FA-8E76-4A1D-8880-4D227ABFED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7234177" cy="6858000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B0EA6D3C-6C18-4E9E-A763-04703751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00" y="3887839"/>
            <a:ext cx="112788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72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A44A24-1232-4581-B3CA-677972B5C24D}"/>
              </a:ext>
            </a:extLst>
          </p:cNvPr>
          <p:cNvSpPr/>
          <p:nvPr/>
        </p:nvSpPr>
        <p:spPr>
          <a:xfrm>
            <a:off x="6782637" y="0"/>
            <a:ext cx="5409364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3FB1-622F-421C-8C92-65852A095ED9}"/>
              </a:ext>
            </a:extLst>
          </p:cNvPr>
          <p:cNvSpPr txBox="1"/>
          <p:nvPr/>
        </p:nvSpPr>
        <p:spPr>
          <a:xfrm>
            <a:off x="6861243" y="2432116"/>
            <a:ext cx="512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000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pic>
        <p:nvPicPr>
          <p:cNvPr id="12" name="Picture 11" descr="Financial graphs on a dark display">
            <a:extLst>
              <a:ext uri="{FF2B5EF4-FFF2-40B4-BE49-F238E27FC236}">
                <a16:creationId xmlns:a16="http://schemas.microsoft.com/office/drawing/2014/main" id="{4D9D6C0C-BC59-46E0-9CFD-8E7E8A3D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9706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3EBBE3-E9D4-4883-B2EA-F17EC6876216}"/>
              </a:ext>
            </a:extLst>
          </p:cNvPr>
          <p:cNvSpPr/>
          <p:nvPr/>
        </p:nvSpPr>
        <p:spPr>
          <a:xfrm>
            <a:off x="6621865" y="0"/>
            <a:ext cx="5570136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72FDF-87F9-4314-BB18-4503978D63CB}"/>
              </a:ext>
            </a:extLst>
          </p:cNvPr>
          <p:cNvSpPr txBox="1"/>
          <p:nvPr/>
        </p:nvSpPr>
        <p:spPr>
          <a:xfrm>
            <a:off x="6861243" y="2432116"/>
            <a:ext cx="512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REAL WORLD</a:t>
            </a:r>
          </a:p>
        </p:txBody>
      </p:sp>
    </p:spTree>
    <p:extLst>
      <p:ext uri="{BB962C8B-B14F-4D97-AF65-F5344CB8AC3E}">
        <p14:creationId xmlns:p14="http://schemas.microsoft.com/office/powerpoint/2010/main" val="370703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son Personality Insight | Ibm watson">
            <a:extLst>
              <a:ext uri="{FF2B5EF4-FFF2-40B4-BE49-F238E27FC236}">
                <a16:creationId xmlns:a16="http://schemas.microsoft.com/office/drawing/2014/main" id="{0B4FF2C8-3259-4D19-BB0F-4C644D79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2FE1-27A2-4A4A-AA4A-D1B00A3C8EF5}"/>
              </a:ext>
            </a:extLst>
          </p:cNvPr>
          <p:cNvSpPr/>
          <p:nvPr/>
        </p:nvSpPr>
        <p:spPr>
          <a:xfrm>
            <a:off x="0" y="0"/>
            <a:ext cx="536276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ü"/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C2A1-B864-4799-941D-B56FC750534E}"/>
              </a:ext>
            </a:extLst>
          </p:cNvPr>
          <p:cNvSpPr txBox="1"/>
          <p:nvPr/>
        </p:nvSpPr>
        <p:spPr>
          <a:xfrm>
            <a:off x="0" y="394972"/>
            <a:ext cx="4620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IBM WATSON PERSONALITY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DAB6-2809-4988-89F9-AC9C253DF468}"/>
              </a:ext>
            </a:extLst>
          </p:cNvPr>
          <p:cNvSpPr txBox="1"/>
          <p:nvPr/>
        </p:nvSpPr>
        <p:spPr>
          <a:xfrm>
            <a:off x="1155539" y="1809108"/>
            <a:ext cx="3465429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MarkPro" panose="020B0504020101010102" pitchFamily="34" charset="0"/>
              </a:rPr>
              <a:t>BIG5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MarkPro" panose="020B0504020101010102" pitchFamily="34" charset="0"/>
              </a:rPr>
              <a:t>VALUES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MarkPro" panose="020B0504020101010102" pitchFamily="34" charset="0"/>
              </a:rPr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29029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son Personality Insight | Ibm watson">
            <a:extLst>
              <a:ext uri="{FF2B5EF4-FFF2-40B4-BE49-F238E27FC236}">
                <a16:creationId xmlns:a16="http://schemas.microsoft.com/office/drawing/2014/main" id="{0B4FF2C8-3259-4D19-BB0F-4C644D79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2FE1-27A2-4A4A-AA4A-D1B00A3C8EF5}"/>
              </a:ext>
            </a:extLst>
          </p:cNvPr>
          <p:cNvSpPr/>
          <p:nvPr/>
        </p:nvSpPr>
        <p:spPr>
          <a:xfrm>
            <a:off x="0" y="0"/>
            <a:ext cx="536276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ü"/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C2A1-B864-4799-941D-B56FC750534E}"/>
              </a:ext>
            </a:extLst>
          </p:cNvPr>
          <p:cNvSpPr txBox="1"/>
          <p:nvPr/>
        </p:nvSpPr>
        <p:spPr>
          <a:xfrm>
            <a:off x="0" y="394972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BIG5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DAB6-2809-4988-89F9-AC9C253DF468}"/>
              </a:ext>
            </a:extLst>
          </p:cNvPr>
          <p:cNvSpPr txBox="1"/>
          <p:nvPr/>
        </p:nvSpPr>
        <p:spPr>
          <a:xfrm>
            <a:off x="194840" y="1948004"/>
            <a:ext cx="3465429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AGREEABLENESS 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CONSCIENTIOUSNESS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EXTRAVERSION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NEUROTICISM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OPENNESS </a:t>
            </a:r>
          </a:p>
        </p:txBody>
      </p:sp>
    </p:spTree>
    <p:extLst>
      <p:ext uri="{BB962C8B-B14F-4D97-AF65-F5344CB8AC3E}">
        <p14:creationId xmlns:p14="http://schemas.microsoft.com/office/powerpoint/2010/main" val="40849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son Personality Insight | Ibm watson">
            <a:extLst>
              <a:ext uri="{FF2B5EF4-FFF2-40B4-BE49-F238E27FC236}">
                <a16:creationId xmlns:a16="http://schemas.microsoft.com/office/drawing/2014/main" id="{0B4FF2C8-3259-4D19-BB0F-4C644D79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2FE1-27A2-4A4A-AA4A-D1B00A3C8EF5}"/>
              </a:ext>
            </a:extLst>
          </p:cNvPr>
          <p:cNvSpPr/>
          <p:nvPr/>
        </p:nvSpPr>
        <p:spPr>
          <a:xfrm>
            <a:off x="0" y="0"/>
            <a:ext cx="536276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ü"/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C2A1-B864-4799-941D-B56FC750534E}"/>
              </a:ext>
            </a:extLst>
          </p:cNvPr>
          <p:cNvSpPr txBox="1"/>
          <p:nvPr/>
        </p:nvSpPr>
        <p:spPr>
          <a:xfrm>
            <a:off x="0" y="394972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HOW DOES IT WORKS 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EB4C6-9206-45EC-B051-CA7B7461B934}"/>
              </a:ext>
            </a:extLst>
          </p:cNvPr>
          <p:cNvGrpSpPr/>
          <p:nvPr/>
        </p:nvGrpSpPr>
        <p:grpSpPr>
          <a:xfrm>
            <a:off x="1275145" y="1041721"/>
            <a:ext cx="4087620" cy="1844351"/>
            <a:chOff x="1275145" y="1041721"/>
            <a:chExt cx="4087620" cy="1844351"/>
          </a:xfrm>
        </p:grpSpPr>
        <p:pic>
          <p:nvPicPr>
            <p:cNvPr id="7" name="Graphic 6" descr="Document">
              <a:extLst>
                <a:ext uri="{FF2B5EF4-FFF2-40B4-BE49-F238E27FC236}">
                  <a16:creationId xmlns:a16="http://schemas.microsoft.com/office/drawing/2014/main" id="{E5A24B1E-3E2E-4BDE-8C30-53CD9B46A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5145" y="1626072"/>
              <a:ext cx="1260000" cy="126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11A34-3A59-4947-B446-4089685758A7}"/>
                </a:ext>
              </a:extLst>
            </p:cNvPr>
            <p:cNvSpPr txBox="1"/>
            <p:nvPr/>
          </p:nvSpPr>
          <p:spPr>
            <a:xfrm>
              <a:off x="2687256" y="1041721"/>
              <a:ext cx="2675509" cy="1844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DATA </a:t>
              </a:r>
            </a:p>
            <a:p>
              <a:endParaRPr lang="en-GB" dirty="0">
                <a:solidFill>
                  <a:schemeClr val="bg1"/>
                </a:solidFill>
                <a:latin typeface="MarkPro" panose="020B0504020101010102" pitchFamily="34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E700"/>
                </a:buClr>
                <a:buFont typeface="Wingdings" panose="05000000000000000000" pitchFamily="2" charset="2"/>
                <a:buChar char="ü"/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WRITING STYLE</a:t>
              </a:r>
            </a:p>
            <a:p>
              <a:pPr marL="285750" indent="-285750">
                <a:lnSpc>
                  <a:spcPct val="150000"/>
                </a:lnSpc>
                <a:buClr>
                  <a:srgbClr val="FFE700"/>
                </a:buClr>
                <a:buFont typeface="Wingdings" panose="05000000000000000000" pitchFamily="2" charset="2"/>
                <a:buChar char="ü"/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POSTING STYLE</a:t>
              </a:r>
            </a:p>
            <a:p>
              <a:pPr marL="285750" indent="-285750">
                <a:lnSpc>
                  <a:spcPct val="150000"/>
                </a:lnSpc>
                <a:buClr>
                  <a:srgbClr val="FFE700"/>
                </a:buClr>
                <a:buFont typeface="Wingdings" panose="05000000000000000000" pitchFamily="2" charset="2"/>
                <a:buChar char="ü"/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DIALOGUE STYLE </a:t>
              </a:r>
              <a:endParaRPr lang="en-NL" dirty="0">
                <a:solidFill>
                  <a:schemeClr val="bg1"/>
                </a:solidFill>
                <a:latin typeface="MarkPro" panose="020B0504020101010102" pitchFamily="34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BBAB9-6BD0-4ED9-99EC-A5CEC494FF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05145" y="2886072"/>
            <a:ext cx="4678" cy="23567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5AC2E4-136A-47CA-959E-936836F577CE}"/>
              </a:ext>
            </a:extLst>
          </p:cNvPr>
          <p:cNvSpPr txBox="1"/>
          <p:nvPr/>
        </p:nvSpPr>
        <p:spPr>
          <a:xfrm>
            <a:off x="787078" y="5242803"/>
            <a:ext cx="309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PERSONALITY NSIGTHS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33834-17C5-4085-9CAB-90C4F5497AA4}"/>
              </a:ext>
            </a:extLst>
          </p:cNvPr>
          <p:cNvSpPr txBox="1"/>
          <p:nvPr/>
        </p:nvSpPr>
        <p:spPr>
          <a:xfrm>
            <a:off x="204486" y="3196464"/>
            <a:ext cx="190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WORD </a:t>
            </a:r>
          </a:p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COUNT &gt;100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D009A-DAF8-4685-9E56-E7B8D273CE1D}"/>
              </a:ext>
            </a:extLst>
          </p:cNvPr>
          <p:cNvSpPr txBox="1"/>
          <p:nvPr/>
        </p:nvSpPr>
        <p:spPr>
          <a:xfrm>
            <a:off x="2280213" y="3842795"/>
            <a:ext cx="308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MY DATASET:</a:t>
            </a:r>
          </a:p>
          <a:p>
            <a:endParaRPr lang="en-GB" dirty="0">
              <a:solidFill>
                <a:schemeClr val="bg1"/>
              </a:solidFill>
              <a:latin typeface="MarkPro" panose="020B0504020101010102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THE MOVIE SCRIPT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0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1900E-762F-4D80-BB7B-CDE08761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72263" cy="687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81F397-877D-46FD-B398-9541AB02B3F6}"/>
              </a:ext>
            </a:extLst>
          </p:cNvPr>
          <p:cNvSpPr/>
          <p:nvPr/>
        </p:nvSpPr>
        <p:spPr>
          <a:xfrm>
            <a:off x="7872262" y="52724"/>
            <a:ext cx="4319737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B7545-CC1C-4FC5-B6DA-8231CCA0A195}"/>
              </a:ext>
            </a:extLst>
          </p:cNvPr>
          <p:cNvSpPr txBox="1"/>
          <p:nvPr/>
        </p:nvSpPr>
        <p:spPr>
          <a:xfrm>
            <a:off x="7571031" y="373255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BIG5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AEC36E-A922-400B-AE6B-B47679CAC4A8}"/>
              </a:ext>
            </a:extLst>
          </p:cNvPr>
          <p:cNvGrpSpPr/>
          <p:nvPr/>
        </p:nvGrpSpPr>
        <p:grpSpPr>
          <a:xfrm>
            <a:off x="10752084" y="4035258"/>
            <a:ext cx="1122142" cy="2264841"/>
            <a:chOff x="10752084" y="4035258"/>
            <a:chExt cx="1122142" cy="2264841"/>
          </a:xfrm>
        </p:grpSpPr>
        <p:pic>
          <p:nvPicPr>
            <p:cNvPr id="18" name="Graphic 17" descr="Badge 4">
              <a:extLst>
                <a:ext uri="{FF2B5EF4-FFF2-40B4-BE49-F238E27FC236}">
                  <a16:creationId xmlns:a16="http://schemas.microsoft.com/office/drawing/2014/main" id="{550E792C-D869-4A62-BC3B-643B1F2E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67836" y="4035258"/>
              <a:ext cx="914400" cy="914400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22A6EC9-EB72-4F21-98AD-0FF2DBA14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84" y="5040099"/>
              <a:ext cx="1122142" cy="126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B16AD-737B-4A12-B44D-432C73FBC52A}"/>
              </a:ext>
            </a:extLst>
          </p:cNvPr>
          <p:cNvGrpSpPr/>
          <p:nvPr/>
        </p:nvGrpSpPr>
        <p:grpSpPr>
          <a:xfrm>
            <a:off x="8034308" y="4025166"/>
            <a:ext cx="1127880" cy="2332803"/>
            <a:chOff x="8034308" y="4025166"/>
            <a:chExt cx="1127880" cy="2332803"/>
          </a:xfrm>
        </p:grpSpPr>
        <p:pic>
          <p:nvPicPr>
            <p:cNvPr id="16" name="Graphic 15" descr="Badge 3">
              <a:extLst>
                <a:ext uri="{FF2B5EF4-FFF2-40B4-BE49-F238E27FC236}">
                  <a16:creationId xmlns:a16="http://schemas.microsoft.com/office/drawing/2014/main" id="{A443305F-80A1-4E11-BE15-E140ED14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8222" y="4025166"/>
              <a:ext cx="914400" cy="9144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D199D4-1AA8-493F-B764-3F8FE2E6A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308" y="5097969"/>
              <a:ext cx="112788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63A6CD-3AD4-4994-B40E-593C316FAF66}"/>
              </a:ext>
            </a:extLst>
          </p:cNvPr>
          <p:cNvGrpSpPr/>
          <p:nvPr/>
        </p:nvGrpSpPr>
        <p:grpSpPr>
          <a:xfrm>
            <a:off x="10752084" y="1173475"/>
            <a:ext cx="1136606" cy="2352268"/>
            <a:chOff x="10752084" y="1173475"/>
            <a:chExt cx="1136606" cy="2352268"/>
          </a:xfrm>
        </p:grpSpPr>
        <p:pic>
          <p:nvPicPr>
            <p:cNvPr id="14" name="Graphic 13" descr="Badge">
              <a:extLst>
                <a:ext uri="{FF2B5EF4-FFF2-40B4-BE49-F238E27FC236}">
                  <a16:creationId xmlns:a16="http://schemas.microsoft.com/office/drawing/2014/main" id="{4B5A9C2F-7864-4EBB-9E7F-062901A9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59826" y="1173475"/>
              <a:ext cx="914400" cy="914400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7B0B3A8C-6651-4AD8-BD50-68E81D037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084" y="2265743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1D3E01-0CC9-4093-8162-1F98F827C2AC}"/>
              </a:ext>
            </a:extLst>
          </p:cNvPr>
          <p:cNvGrpSpPr/>
          <p:nvPr/>
        </p:nvGrpSpPr>
        <p:grpSpPr>
          <a:xfrm>
            <a:off x="8034308" y="1142997"/>
            <a:ext cx="1136606" cy="2382746"/>
            <a:chOff x="8034308" y="1142997"/>
            <a:chExt cx="1136606" cy="2382746"/>
          </a:xfrm>
        </p:grpSpPr>
        <p:pic>
          <p:nvPicPr>
            <p:cNvPr id="12" name="Graphic 11" descr="Badge 1">
              <a:extLst>
                <a:ext uri="{FF2B5EF4-FFF2-40B4-BE49-F238E27FC236}">
                  <a16:creationId xmlns:a16="http://schemas.microsoft.com/office/drawing/2014/main" id="{ECDA757E-0D0A-47C1-BB3A-5A97D2B9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8222" y="114299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9AB45113-A538-4AD7-A198-8C97DBF5B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308" y="2265743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96D0E9C-D4AE-4206-BEF1-67C26CC8F191}"/>
              </a:ext>
            </a:extLst>
          </p:cNvPr>
          <p:cNvSpPr txBox="1"/>
          <p:nvPr/>
        </p:nvSpPr>
        <p:spPr>
          <a:xfrm>
            <a:off x="844952" y="859411"/>
            <a:ext cx="14236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MarkPro" panose="020B0504020101010102" pitchFamily="34" charset="0"/>
              </a:rPr>
              <a:t>Avg</a:t>
            </a:r>
            <a:r>
              <a:rPr lang="en-GB" dirty="0">
                <a:latin typeface="MarkPro" panose="020B0504020101010102" pitchFamily="34" charset="0"/>
              </a:rPr>
              <a:t> : 0.453 </a:t>
            </a:r>
            <a:endParaRPr lang="en-NL" dirty="0">
              <a:latin typeface="MarkPro" panose="020B0504020101010102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500505-DC48-43D1-A2E4-4F034D99A193}"/>
              </a:ext>
            </a:extLst>
          </p:cNvPr>
          <p:cNvSpPr txBox="1"/>
          <p:nvPr/>
        </p:nvSpPr>
        <p:spPr>
          <a:xfrm>
            <a:off x="2476982" y="188589"/>
            <a:ext cx="146998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MarkPro" panose="020B0504020101010102" pitchFamily="34" charset="0"/>
              </a:rPr>
              <a:t>Avg</a:t>
            </a:r>
            <a:r>
              <a:rPr lang="en-GB" dirty="0">
                <a:latin typeface="MarkPro" panose="020B0504020101010102" pitchFamily="34" charset="0"/>
              </a:rPr>
              <a:t> : 0.888 </a:t>
            </a:r>
            <a:endParaRPr lang="en-NL" dirty="0">
              <a:latin typeface="MarkPro" panose="020B0504020101010102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EBEEE-3243-41E2-98F3-3750816EB38C}"/>
              </a:ext>
            </a:extLst>
          </p:cNvPr>
          <p:cNvSpPr txBox="1"/>
          <p:nvPr/>
        </p:nvSpPr>
        <p:spPr>
          <a:xfrm>
            <a:off x="4365585" y="859411"/>
            <a:ext cx="14236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MarkPro" panose="020B0504020101010102" pitchFamily="34" charset="0"/>
              </a:rPr>
              <a:t>Avg</a:t>
            </a:r>
            <a:r>
              <a:rPr lang="en-GB" dirty="0">
                <a:latin typeface="MarkPro" panose="020B0504020101010102" pitchFamily="34" charset="0"/>
              </a:rPr>
              <a:t> : 0.515 </a:t>
            </a:r>
            <a:endParaRPr lang="en-NL" dirty="0">
              <a:latin typeface="MarkPro" panose="020B0504020101010102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ED6F6-896C-413B-9FE7-DEFCF0D05EED}"/>
              </a:ext>
            </a:extLst>
          </p:cNvPr>
          <p:cNvSpPr txBox="1"/>
          <p:nvPr/>
        </p:nvSpPr>
        <p:spPr>
          <a:xfrm>
            <a:off x="6091401" y="188589"/>
            <a:ext cx="14236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MarkPro" panose="020B0504020101010102" pitchFamily="34" charset="0"/>
              </a:rPr>
              <a:t>Avg</a:t>
            </a:r>
            <a:r>
              <a:rPr lang="en-GB" dirty="0">
                <a:latin typeface="MarkPro" panose="020B0504020101010102" pitchFamily="34" charset="0"/>
              </a:rPr>
              <a:t> : 0.431 </a:t>
            </a:r>
            <a:endParaRPr lang="en-NL" dirty="0"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0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A44A24-1232-4581-B3CA-677972B5C24D}"/>
              </a:ext>
            </a:extLst>
          </p:cNvPr>
          <p:cNvSpPr/>
          <p:nvPr/>
        </p:nvSpPr>
        <p:spPr>
          <a:xfrm>
            <a:off x="6782637" y="0"/>
            <a:ext cx="5409364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3FB1-622F-421C-8C92-65852A095ED9}"/>
              </a:ext>
            </a:extLst>
          </p:cNvPr>
          <p:cNvSpPr txBox="1"/>
          <p:nvPr/>
        </p:nvSpPr>
        <p:spPr>
          <a:xfrm>
            <a:off x="6861243" y="2432116"/>
            <a:ext cx="512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000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3EBBE3-E9D4-4883-B2EA-F17EC6876216}"/>
              </a:ext>
            </a:extLst>
          </p:cNvPr>
          <p:cNvSpPr/>
          <p:nvPr/>
        </p:nvSpPr>
        <p:spPr>
          <a:xfrm>
            <a:off x="6621865" y="0"/>
            <a:ext cx="5570136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72FDF-87F9-4314-BB18-4503978D63CB}"/>
              </a:ext>
            </a:extLst>
          </p:cNvPr>
          <p:cNvSpPr txBox="1"/>
          <p:nvPr/>
        </p:nvSpPr>
        <p:spPr>
          <a:xfrm>
            <a:off x="6861243" y="2432116"/>
            <a:ext cx="5123387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BRING MAGIC </a:t>
            </a:r>
          </a:p>
          <a:p>
            <a:pPr lvl="1" algn="ctr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TO </a:t>
            </a:r>
          </a:p>
          <a:p>
            <a:pPr lvl="1" algn="ctr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THE REAL WORLD</a:t>
            </a:r>
          </a:p>
        </p:txBody>
      </p:sp>
      <p:pic>
        <p:nvPicPr>
          <p:cNvPr id="9218" name="Picture 2" descr="▷ 1001+ ideas for a magical Harry Potter wallpaper">
            <a:extLst>
              <a:ext uri="{FF2B5EF4-FFF2-40B4-BE49-F238E27FC236}">
                <a16:creationId xmlns:a16="http://schemas.microsoft.com/office/drawing/2014/main" id="{7F20E4DE-7DE7-4108-886B-9B5CA28B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1" y="0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1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son Personality Insight | Ibm watson">
            <a:extLst>
              <a:ext uri="{FF2B5EF4-FFF2-40B4-BE49-F238E27FC236}">
                <a16:creationId xmlns:a16="http://schemas.microsoft.com/office/drawing/2014/main" id="{4F402595-A8F0-4269-A62B-0EB228FC8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A20A-4981-44F0-89B2-C1BA697E27FC}"/>
              </a:ext>
            </a:extLst>
          </p:cNvPr>
          <p:cNvSpPr txBox="1"/>
          <p:nvPr/>
        </p:nvSpPr>
        <p:spPr>
          <a:xfrm>
            <a:off x="3171463" y="451412"/>
            <a:ext cx="694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MarkPro" panose="020B0504020101010102" pitchFamily="34" charset="0"/>
              </a:rPr>
              <a:t>10 CELEB</a:t>
            </a:r>
            <a:r>
              <a:rPr lang="en-GB" sz="3600" dirty="0">
                <a:latin typeface="MarkPro" panose="020B0504020101010102" pitchFamily="34" charset="0"/>
              </a:rPr>
              <a:t>RITIES</a:t>
            </a:r>
            <a:endParaRPr lang="en-NL" sz="3600" dirty="0">
              <a:latin typeface="MarkPro" panose="020B0504020101010102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12FF6A-A2EE-445C-87F6-B42468E2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65" y="579559"/>
            <a:ext cx="5240000" cy="4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Bill Gates starts online firestorm with tweets giving advice to ...">
            <a:extLst>
              <a:ext uri="{FF2B5EF4-FFF2-40B4-BE49-F238E27FC236}">
                <a16:creationId xmlns:a16="http://schemas.microsoft.com/office/drawing/2014/main" id="{63ECD830-46B5-4B32-B748-C5A6FBB7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9" y="939721"/>
            <a:ext cx="2657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21 Times Rihanna Was The Fucking Best Person On Twitter">
            <a:extLst>
              <a:ext uri="{FF2B5EF4-FFF2-40B4-BE49-F238E27FC236}">
                <a16:creationId xmlns:a16="http://schemas.microsoft.com/office/drawing/2014/main" id="{A87536E0-F883-44A4-B839-FA67CBB3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8" y="1739821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The 10 Best And Worst Tweets From Obama's #MY2K Campaign – Mother ...">
            <a:extLst>
              <a:ext uri="{FF2B5EF4-FFF2-40B4-BE49-F238E27FC236}">
                <a16:creationId xmlns:a16="http://schemas.microsoft.com/office/drawing/2014/main" id="{FAA34381-7136-4248-B350-1CB9C753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87796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ow the Internet Fell in Love with Leonardo DiCaprio">
            <a:extLst>
              <a:ext uri="{FF2B5EF4-FFF2-40B4-BE49-F238E27FC236}">
                <a16:creationId xmlns:a16="http://schemas.microsoft.com/office/drawing/2014/main" id="{14F26CFB-C7E6-465E-8FC3-3C822AC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11" y="3105452"/>
            <a:ext cx="276520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Shakira-tweets - GirlTalkHQ">
            <a:extLst>
              <a:ext uri="{FF2B5EF4-FFF2-40B4-BE49-F238E27FC236}">
                <a16:creationId xmlns:a16="http://schemas.microsoft.com/office/drawing/2014/main" id="{2F8CE9B3-04BD-4C50-AA8D-21DFC4C6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25" y="3445962"/>
            <a:ext cx="2428875" cy="16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21 Massive Things J.K. Rowling Has Revealed About &quot;Harry Potter ...">
            <a:extLst>
              <a:ext uri="{FF2B5EF4-FFF2-40B4-BE49-F238E27FC236}">
                <a16:creationId xmlns:a16="http://schemas.microsoft.com/office/drawing/2014/main" id="{17FE368A-8C31-43CC-9E18-225CA1CC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010" y="4199862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91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04B6585-FCE0-4FF5-B87F-C27E87BAA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641" b="24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A06CAA-4F2A-4091-BBF0-138FC6B023A0}"/>
              </a:ext>
            </a:extLst>
          </p:cNvPr>
          <p:cNvSpPr/>
          <p:nvPr/>
        </p:nvSpPr>
        <p:spPr>
          <a:xfrm>
            <a:off x="20" y="10"/>
            <a:ext cx="5330757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000" dirty="0">
              <a:latin typeface="MarkPro" panose="020B050402010101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53AF6-7132-4ED3-AB27-0D8B87A0935B}"/>
              </a:ext>
            </a:extLst>
          </p:cNvPr>
          <p:cNvSpPr txBox="1"/>
          <p:nvPr/>
        </p:nvSpPr>
        <p:spPr>
          <a:xfrm>
            <a:off x="207390" y="2545238"/>
            <a:ext cx="51233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WE ARE RIGHT NOW IN FOR AN EXCITING MAGICAL JOURNEY</a:t>
            </a:r>
            <a:endParaRPr lang="en-NL" sz="2000" dirty="0">
              <a:solidFill>
                <a:schemeClr val="bg1"/>
              </a:solidFill>
              <a:latin typeface="MarkPro" panose="020B0504020101010102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4601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B79EA9-C974-48C5-856E-A6882F0FB03A}"/>
              </a:ext>
            </a:extLst>
          </p:cNvPr>
          <p:cNvGrpSpPr/>
          <p:nvPr/>
        </p:nvGrpSpPr>
        <p:grpSpPr>
          <a:xfrm>
            <a:off x="978964" y="414781"/>
            <a:ext cx="2733675" cy="4966945"/>
            <a:chOff x="978964" y="776328"/>
            <a:chExt cx="2733675" cy="4966945"/>
          </a:xfrm>
        </p:grpSpPr>
        <p:pic>
          <p:nvPicPr>
            <p:cNvPr id="3" name="Picture 2" descr="A person holding a racket&#10;&#10;Description automatically generated">
              <a:extLst>
                <a:ext uri="{FF2B5EF4-FFF2-40B4-BE49-F238E27FC236}">
                  <a16:creationId xmlns:a16="http://schemas.microsoft.com/office/drawing/2014/main" id="{77D87F38-65DA-45F5-BBC2-1A5250C4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964" y="2133298"/>
              <a:ext cx="2733675" cy="3609975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5E3B72F-AE6A-4DF4-918D-7DC4C5678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114" y="776328"/>
              <a:ext cx="1840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9E6413A-B333-4ECF-88F2-BDDF1F029E87}"/>
              </a:ext>
            </a:extLst>
          </p:cNvPr>
          <p:cNvGrpSpPr/>
          <p:nvPr/>
        </p:nvGrpSpPr>
        <p:grpSpPr>
          <a:xfrm>
            <a:off x="7266764" y="859280"/>
            <a:ext cx="3203726" cy="4302527"/>
            <a:chOff x="7266764" y="662510"/>
            <a:chExt cx="3203726" cy="4302527"/>
          </a:xfrm>
        </p:grpSpPr>
        <p:pic>
          <p:nvPicPr>
            <p:cNvPr id="5" name="Picture 4" descr="A picture containing person, holding, racket, man&#10;&#10;Description automatically generated">
              <a:extLst>
                <a:ext uri="{FF2B5EF4-FFF2-40B4-BE49-F238E27FC236}">
                  <a16:creationId xmlns:a16="http://schemas.microsoft.com/office/drawing/2014/main" id="{30F0016A-9C01-4A8D-BFA6-40949FE5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6764" y="1354237"/>
              <a:ext cx="3203726" cy="36108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D09E263-8666-4C07-8F8C-573E7705C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490" y="662510"/>
              <a:ext cx="1840000" cy="16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44A5D4-7159-4DDF-AF4D-FBDA8241686E}"/>
              </a:ext>
            </a:extLst>
          </p:cNvPr>
          <p:cNvSpPr txBox="1"/>
          <p:nvPr/>
        </p:nvSpPr>
        <p:spPr>
          <a:xfrm>
            <a:off x="729206" y="5846802"/>
            <a:ext cx="288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ANDY MURRAY : 0.2836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A5B69-6BB6-4C59-A5F9-D1E4874C603F}"/>
              </a:ext>
            </a:extLst>
          </p:cNvPr>
          <p:cNvSpPr txBox="1"/>
          <p:nvPr/>
        </p:nvSpPr>
        <p:spPr>
          <a:xfrm>
            <a:off x="7720315" y="5662136"/>
            <a:ext cx="318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RAFAEL NADAL : 0.2818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4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989636-E885-4F39-B06F-AE55E292D668}"/>
              </a:ext>
            </a:extLst>
          </p:cNvPr>
          <p:cNvGrpSpPr/>
          <p:nvPr/>
        </p:nvGrpSpPr>
        <p:grpSpPr>
          <a:xfrm>
            <a:off x="928109" y="484110"/>
            <a:ext cx="4414660" cy="4962691"/>
            <a:chOff x="928109" y="484110"/>
            <a:chExt cx="4414660" cy="4962691"/>
          </a:xfrm>
        </p:grpSpPr>
        <p:pic>
          <p:nvPicPr>
            <p:cNvPr id="3" name="Picture 2" descr="A person wearing a purpl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C126D04-15B0-4409-81C9-79C145128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109" y="1828801"/>
              <a:ext cx="4414660" cy="3618000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AA7BADE-E03C-46D8-B163-A82518920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975" y="484110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2226F3-0C3D-45BC-BCF2-5FE55A1C14A4}"/>
              </a:ext>
            </a:extLst>
          </p:cNvPr>
          <p:cNvGrpSpPr/>
          <p:nvPr/>
        </p:nvGrpSpPr>
        <p:grpSpPr>
          <a:xfrm>
            <a:off x="7547451" y="275765"/>
            <a:ext cx="2926166" cy="5032140"/>
            <a:chOff x="7547451" y="275765"/>
            <a:chExt cx="2926166" cy="5032140"/>
          </a:xfrm>
        </p:grpSpPr>
        <p:pic>
          <p:nvPicPr>
            <p:cNvPr id="5" name="Picture 4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0911035B-C892-4402-A52A-EEC223BE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451" y="1689905"/>
              <a:ext cx="2926166" cy="36180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3C3CCEB-BE02-4BE0-9B47-82EC9B534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617" y="275765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BCE964-D000-402C-B6C6-57DD23CAFF0E}"/>
              </a:ext>
            </a:extLst>
          </p:cNvPr>
          <p:cNvSpPr txBox="1"/>
          <p:nvPr/>
        </p:nvSpPr>
        <p:spPr>
          <a:xfrm>
            <a:off x="1238491" y="606566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HILLARY CLINTON : 0.2539 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BA71B-B52F-4EEB-850F-1B8D9C4DB972}"/>
              </a:ext>
            </a:extLst>
          </p:cNvPr>
          <p:cNvSpPr txBox="1"/>
          <p:nvPr/>
        </p:nvSpPr>
        <p:spPr>
          <a:xfrm>
            <a:off x="7349925" y="6055146"/>
            <a:ext cx="30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BARACK OBAMA : 0.2716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0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DE31B3-D09F-43A2-8A9B-B475105B28F6}"/>
              </a:ext>
            </a:extLst>
          </p:cNvPr>
          <p:cNvGrpSpPr/>
          <p:nvPr/>
        </p:nvGrpSpPr>
        <p:grpSpPr>
          <a:xfrm>
            <a:off x="1442977" y="565133"/>
            <a:ext cx="3024000" cy="5159410"/>
            <a:chOff x="1442977" y="565133"/>
            <a:chExt cx="3024000" cy="5159410"/>
          </a:xfrm>
        </p:grpSpPr>
        <p:pic>
          <p:nvPicPr>
            <p:cNvPr id="3" name="Picture 2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CEDAC442-E90C-4474-A8F4-44ECEB80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977" y="1944543"/>
              <a:ext cx="3024000" cy="3780000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7D232A2-810F-4AAA-AE90-D64C5B122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343" y="565133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478992-9230-4282-81B2-31CED57FA57D}"/>
              </a:ext>
            </a:extLst>
          </p:cNvPr>
          <p:cNvGrpSpPr/>
          <p:nvPr/>
        </p:nvGrpSpPr>
        <p:grpSpPr>
          <a:xfrm>
            <a:off x="6929157" y="761903"/>
            <a:ext cx="4018197" cy="4962640"/>
            <a:chOff x="6929157" y="761903"/>
            <a:chExt cx="4018197" cy="4962640"/>
          </a:xfrm>
        </p:grpSpPr>
        <p:pic>
          <p:nvPicPr>
            <p:cNvPr id="5" name="Picture 4" descr="A person wearing a dress&#10;&#10;Description automatically generated">
              <a:extLst>
                <a:ext uri="{FF2B5EF4-FFF2-40B4-BE49-F238E27FC236}">
                  <a16:creationId xmlns:a16="http://schemas.microsoft.com/office/drawing/2014/main" id="{91A141C4-F31A-403B-A4E7-E4176745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157" y="2106543"/>
              <a:ext cx="4018197" cy="36180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E837808-F5C5-4FB6-955F-D79911EB1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97" y="761903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EE2499-1201-471D-BA27-5E8852F6C2B8}"/>
              </a:ext>
            </a:extLst>
          </p:cNvPr>
          <p:cNvSpPr txBox="1"/>
          <p:nvPr/>
        </p:nvSpPr>
        <p:spPr>
          <a:xfrm>
            <a:off x="1934722" y="6065663"/>
            <a:ext cx="231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RIHANNA : 0.2692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79CDC-253C-4634-9741-098EC8663DF6}"/>
              </a:ext>
            </a:extLst>
          </p:cNvPr>
          <p:cNvSpPr txBox="1"/>
          <p:nvPr/>
        </p:nvSpPr>
        <p:spPr>
          <a:xfrm>
            <a:off x="8082808" y="6033397"/>
            <a:ext cx="231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SHAKIRA :0.3019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8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F9F289-66F9-4178-96C5-40B38A29D592}"/>
              </a:ext>
            </a:extLst>
          </p:cNvPr>
          <p:cNvGrpSpPr/>
          <p:nvPr/>
        </p:nvGrpSpPr>
        <p:grpSpPr>
          <a:xfrm>
            <a:off x="1165184" y="692453"/>
            <a:ext cx="4824000" cy="4731196"/>
            <a:chOff x="1165184" y="692453"/>
            <a:chExt cx="4824000" cy="4731196"/>
          </a:xfrm>
        </p:grpSpPr>
        <p:pic>
          <p:nvPicPr>
            <p:cNvPr id="4" name="Picture 3" descr="A person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39A668F-0690-460D-8B81-1DF8AAB3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84" y="1805649"/>
              <a:ext cx="4824000" cy="3618000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F3622EF-23C4-41F7-8F48-E0A97957D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307" y="692453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997E56-CA1D-45E7-A1DB-6B1A42404E66}"/>
              </a:ext>
            </a:extLst>
          </p:cNvPr>
          <p:cNvGrpSpPr/>
          <p:nvPr/>
        </p:nvGrpSpPr>
        <p:grpSpPr>
          <a:xfrm>
            <a:off x="7498836" y="310490"/>
            <a:ext cx="3038525" cy="5113159"/>
            <a:chOff x="7498836" y="310490"/>
            <a:chExt cx="3038525" cy="5113159"/>
          </a:xfrm>
        </p:grpSpPr>
        <p:pic>
          <p:nvPicPr>
            <p:cNvPr id="7" name="Picture 6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2B570B42-54D2-4C37-A3C7-01D38439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8836" y="1805649"/>
              <a:ext cx="3038525" cy="36180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811C6A2-5464-430C-82AD-D30AE6F70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684" y="310490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6E7A2E-BEA9-4AB9-B3D2-0EA50B6AC78D}"/>
              </a:ext>
            </a:extLst>
          </p:cNvPr>
          <p:cNvSpPr txBox="1"/>
          <p:nvPr/>
        </p:nvSpPr>
        <p:spPr>
          <a:xfrm>
            <a:off x="2063155" y="5974651"/>
            <a:ext cx="269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J K ROWLING : 0.2761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ABD5F-8EA4-4B89-9FE1-35C07AF2B74F}"/>
              </a:ext>
            </a:extLst>
          </p:cNvPr>
          <p:cNvSpPr txBox="1"/>
          <p:nvPr/>
        </p:nvSpPr>
        <p:spPr>
          <a:xfrm>
            <a:off x="7986532" y="6008318"/>
            <a:ext cx="315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PAULO COELHO : 0.2952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5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4C6317-D879-40B6-AEB3-42DCFE4A86DB}"/>
              </a:ext>
            </a:extLst>
          </p:cNvPr>
          <p:cNvGrpSpPr/>
          <p:nvPr/>
        </p:nvGrpSpPr>
        <p:grpSpPr>
          <a:xfrm>
            <a:off x="862246" y="495684"/>
            <a:ext cx="3885732" cy="5032138"/>
            <a:chOff x="862246" y="9548"/>
            <a:chExt cx="3885732" cy="5032138"/>
          </a:xfrm>
        </p:grpSpPr>
        <p:pic>
          <p:nvPicPr>
            <p:cNvPr id="3" name="Picture 2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1A5E1B32-B5D3-49BF-A459-909B0470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246" y="1423686"/>
              <a:ext cx="3885732" cy="3618000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8074040-7163-4285-A90F-468FC9827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803" y="9548"/>
              <a:ext cx="2268000" cy="20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56C087-D4E0-4885-8502-E61F096FA37C}"/>
              </a:ext>
            </a:extLst>
          </p:cNvPr>
          <p:cNvGrpSpPr/>
          <p:nvPr/>
        </p:nvGrpSpPr>
        <p:grpSpPr>
          <a:xfrm>
            <a:off x="7687518" y="590211"/>
            <a:ext cx="2412000" cy="4937611"/>
            <a:chOff x="7398151" y="590211"/>
            <a:chExt cx="2412000" cy="4937611"/>
          </a:xfrm>
        </p:grpSpPr>
        <p:pic>
          <p:nvPicPr>
            <p:cNvPr id="5" name="Picture 4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A5BD568A-4362-4B6A-9E07-46C062F0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8151" y="1909822"/>
              <a:ext cx="2412000" cy="36180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E51FAAA-8AC2-4A0F-A3F1-60B1766D2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7047" y="590211"/>
              <a:ext cx="2052000" cy="184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233C50-81CA-42AB-900D-972CF5C64C84}"/>
              </a:ext>
            </a:extLst>
          </p:cNvPr>
          <p:cNvSpPr txBox="1"/>
          <p:nvPr/>
        </p:nvSpPr>
        <p:spPr>
          <a:xfrm>
            <a:off x="1483309" y="6008318"/>
            <a:ext cx="27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BILL GATES : 0.2879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5A246-A9A3-4FBD-AECC-DB774C0EA342}"/>
              </a:ext>
            </a:extLst>
          </p:cNvPr>
          <p:cNvSpPr txBox="1"/>
          <p:nvPr/>
        </p:nvSpPr>
        <p:spPr>
          <a:xfrm>
            <a:off x="7779937" y="6008318"/>
            <a:ext cx="286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LEO DI CAPRIO : 0.2839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4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stle lit up at night&#10;&#10;Description automatically generated">
            <a:extLst>
              <a:ext uri="{FF2B5EF4-FFF2-40B4-BE49-F238E27FC236}">
                <a16:creationId xmlns:a16="http://schemas.microsoft.com/office/drawing/2014/main" id="{702C09CF-DC79-49B2-9148-29E49463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0116" y="-182002"/>
            <a:ext cx="12759900" cy="763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54FCA6-DD34-446F-8BCB-5AB418130588}"/>
              </a:ext>
            </a:extLst>
          </p:cNvPr>
          <p:cNvSpPr/>
          <p:nvPr/>
        </p:nvSpPr>
        <p:spPr>
          <a:xfrm>
            <a:off x="-170116" y="6047772"/>
            <a:ext cx="12759900" cy="1192192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solidFill>
              <a:srgbClr val="FFE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E01EC-B28B-4F05-9EF5-5856BE4D382E}"/>
              </a:ext>
            </a:extLst>
          </p:cNvPr>
          <p:cNvSpPr txBox="1"/>
          <p:nvPr/>
        </p:nvSpPr>
        <p:spPr>
          <a:xfrm>
            <a:off x="3206188" y="6396335"/>
            <a:ext cx="642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arkPro" panose="020B0504020101010102" pitchFamily="34" charset="0"/>
              </a:rPr>
              <a:t>CONFIDENCE INTERVAL : 0.381 – 0.77</a:t>
            </a:r>
            <a:endParaRPr lang="en-NL" sz="2400" b="1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1F781-60E6-4084-878D-098A9C635491}"/>
              </a:ext>
            </a:extLst>
          </p:cNvPr>
          <p:cNvSpPr txBox="1"/>
          <p:nvPr/>
        </p:nvSpPr>
        <p:spPr>
          <a:xfrm>
            <a:off x="2349661" y="1134319"/>
            <a:ext cx="752354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rgbClr val="FFFF00"/>
                </a:solidFill>
                <a:latin typeface="Magic School One" panose="00000400000000000000" pitchFamily="2" charset="0"/>
              </a:rPr>
              <a:t>      </a:t>
            </a:r>
          </a:p>
          <a:p>
            <a:r>
              <a:rPr lang="en-GB" sz="11500" dirty="0">
                <a:solidFill>
                  <a:srgbClr val="FFFF00"/>
                </a:solidFill>
                <a:latin typeface="Magic School One" panose="00000400000000000000" pitchFamily="2" charset="0"/>
              </a:rPr>
              <a:t>HOGWARTS</a:t>
            </a:r>
            <a:endParaRPr lang="en-NL" dirty="0">
              <a:solidFill>
                <a:srgbClr val="FFFF00"/>
              </a:solidFill>
              <a:latin typeface="Magic School One" panose="00000400000000000000" pitchFamily="2" charset="0"/>
            </a:endParaRPr>
          </a:p>
        </p:txBody>
      </p:sp>
      <p:pic>
        <p:nvPicPr>
          <p:cNvPr id="12" name="Graphic 11" descr="No sign">
            <a:extLst>
              <a:ext uri="{FF2B5EF4-FFF2-40B4-BE49-F238E27FC236}">
                <a16:creationId xmlns:a16="http://schemas.microsoft.com/office/drawing/2014/main" id="{5D2C091C-B594-4A4B-98A5-00B867054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9145" y="303256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4D18BBA0-F4AC-4F7C-8106-7B8DFBBA3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7584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EE2724-EC59-4408-8582-06EEF158ED03}"/>
              </a:ext>
            </a:extLst>
          </p:cNvPr>
          <p:cNvSpPr/>
          <p:nvPr/>
        </p:nvSpPr>
        <p:spPr>
          <a:xfrm>
            <a:off x="5868365" y="0"/>
            <a:ext cx="632363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ü"/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EFA2A-0305-497C-AA9B-D7B84EA26707}"/>
              </a:ext>
            </a:extLst>
          </p:cNvPr>
          <p:cNvSpPr txBox="1"/>
          <p:nvPr/>
        </p:nvSpPr>
        <p:spPr>
          <a:xfrm>
            <a:off x="7083706" y="497711"/>
            <a:ext cx="321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MarkPro" panose="020B0504020101010102" pitchFamily="34" charset="0"/>
              </a:rPr>
              <a:t>TAKEAWAYS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CFB9A-96C8-4A01-BFB3-EC98DA4AE907}"/>
              </a:ext>
            </a:extLst>
          </p:cNvPr>
          <p:cNvSpPr txBox="1"/>
          <p:nvPr/>
        </p:nvSpPr>
        <p:spPr>
          <a:xfrm>
            <a:off x="6354501" y="1469985"/>
            <a:ext cx="54053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E700"/>
              </a:buClr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  <a:latin typeface="MarkPro" panose="020B0504020101010102" pitchFamily="34" charset="0"/>
              </a:rPr>
              <a:t>Sample size was small</a:t>
            </a:r>
          </a:p>
          <a:p>
            <a:pPr marL="342900" indent="-342900">
              <a:lnSpc>
                <a:spcPct val="150000"/>
              </a:lnSpc>
              <a:buClr>
                <a:srgbClr val="FFE700"/>
              </a:buClr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  <a:latin typeface="MarkPro" panose="020B0504020101010102" pitchFamily="34" charset="0"/>
              </a:rPr>
              <a:t>Gryffindor people talk a lot</a:t>
            </a:r>
          </a:p>
          <a:p>
            <a:pPr marL="342900" indent="-342900">
              <a:lnSpc>
                <a:spcPct val="150000"/>
              </a:lnSpc>
              <a:buClr>
                <a:srgbClr val="FFE700"/>
              </a:buClr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  <a:latin typeface="MarkPro" panose="020B0504020101010102" pitchFamily="34" charset="0"/>
              </a:rPr>
              <a:t>Just Big5 does not reveal the total personality</a:t>
            </a:r>
          </a:p>
          <a:p>
            <a:endParaRPr lang="en-NL" sz="2000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387FB-0651-4D52-BE0E-D7541CCF021B}"/>
              </a:ext>
            </a:extLst>
          </p:cNvPr>
          <p:cNvSpPr txBox="1"/>
          <p:nvPr/>
        </p:nvSpPr>
        <p:spPr>
          <a:xfrm>
            <a:off x="6678591" y="5154591"/>
            <a:ext cx="490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MarkPro" panose="020B0504020101010102" pitchFamily="34" charset="0"/>
              </a:rPr>
              <a:t>DON’T LOSE HOPE</a:t>
            </a:r>
            <a:endParaRPr lang="en-NL" dirty="0">
              <a:solidFill>
                <a:schemeClr val="bg1"/>
              </a:solidFill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2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BB750C7-493E-4CE6-B142-C0F1F302E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8EED666-DC30-41C3-8004-2510FE64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3363" y="643466"/>
            <a:ext cx="8536312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20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son Personality Insight | Ibm watson">
            <a:extLst>
              <a:ext uri="{FF2B5EF4-FFF2-40B4-BE49-F238E27FC236}">
                <a16:creationId xmlns:a16="http://schemas.microsoft.com/office/drawing/2014/main" id="{0B4FF2C8-3259-4D19-BB0F-4C644D79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2FE1-27A2-4A4A-AA4A-D1B00A3C8EF5}"/>
              </a:ext>
            </a:extLst>
          </p:cNvPr>
          <p:cNvSpPr/>
          <p:nvPr/>
        </p:nvSpPr>
        <p:spPr>
          <a:xfrm>
            <a:off x="0" y="0"/>
            <a:ext cx="536276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ü"/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C2A1-B864-4799-941D-B56FC750534E}"/>
              </a:ext>
            </a:extLst>
          </p:cNvPr>
          <p:cNvSpPr txBox="1"/>
          <p:nvPr/>
        </p:nvSpPr>
        <p:spPr>
          <a:xfrm>
            <a:off x="0" y="394972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DAB6-2809-4988-89F9-AC9C253DF468}"/>
              </a:ext>
            </a:extLst>
          </p:cNvPr>
          <p:cNvSpPr txBox="1"/>
          <p:nvPr/>
        </p:nvSpPr>
        <p:spPr>
          <a:xfrm>
            <a:off x="1155539" y="1809108"/>
            <a:ext cx="3465429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CONSERVATION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HEDONISM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OPENESS TO CHANGE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SELF TRANSCEDENCE</a:t>
            </a:r>
          </a:p>
        </p:txBody>
      </p:sp>
    </p:spTree>
    <p:extLst>
      <p:ext uri="{BB962C8B-B14F-4D97-AF65-F5344CB8AC3E}">
        <p14:creationId xmlns:p14="http://schemas.microsoft.com/office/powerpoint/2010/main" val="311160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red, train, old&#10;&#10;Description automatically generated">
            <a:extLst>
              <a:ext uri="{FF2B5EF4-FFF2-40B4-BE49-F238E27FC236}">
                <a16:creationId xmlns:a16="http://schemas.microsoft.com/office/drawing/2014/main" id="{BB56980B-4F3C-4A1B-988E-36170869F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91B5B-1EC2-4CE7-9746-23B71AB20DBE}"/>
              </a:ext>
            </a:extLst>
          </p:cNvPr>
          <p:cNvSpPr/>
          <p:nvPr/>
        </p:nvSpPr>
        <p:spPr>
          <a:xfrm>
            <a:off x="6861243" y="0"/>
            <a:ext cx="5330757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0B616-255B-4DE2-88FA-151E4143D91E}"/>
              </a:ext>
            </a:extLst>
          </p:cNvPr>
          <p:cNvSpPr txBox="1"/>
          <p:nvPr/>
        </p:nvSpPr>
        <p:spPr>
          <a:xfrm>
            <a:off x="6861243" y="2432116"/>
            <a:ext cx="5123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LET’S HOP ON THE TRAIN AND START THE RIDE</a:t>
            </a:r>
          </a:p>
        </p:txBody>
      </p:sp>
    </p:spTree>
    <p:extLst>
      <p:ext uri="{BB962C8B-B14F-4D97-AF65-F5344CB8AC3E}">
        <p14:creationId xmlns:p14="http://schemas.microsoft.com/office/powerpoint/2010/main" val="93772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1F397-877D-46FD-B398-9541AB02B3F6}"/>
              </a:ext>
            </a:extLst>
          </p:cNvPr>
          <p:cNvSpPr/>
          <p:nvPr/>
        </p:nvSpPr>
        <p:spPr>
          <a:xfrm>
            <a:off x="7704000" y="52724"/>
            <a:ext cx="4487999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B7545-CC1C-4FC5-B6DA-8231CCA0A195}"/>
              </a:ext>
            </a:extLst>
          </p:cNvPr>
          <p:cNvSpPr txBox="1"/>
          <p:nvPr/>
        </p:nvSpPr>
        <p:spPr>
          <a:xfrm>
            <a:off x="7571031" y="373255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VALUES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C2D974-2115-4470-99C2-CD8EE7C9243A}"/>
              </a:ext>
            </a:extLst>
          </p:cNvPr>
          <p:cNvGrpSpPr/>
          <p:nvPr/>
        </p:nvGrpSpPr>
        <p:grpSpPr>
          <a:xfrm>
            <a:off x="8158222" y="4025166"/>
            <a:ext cx="1122142" cy="2448553"/>
            <a:chOff x="8158222" y="4025166"/>
            <a:chExt cx="1122142" cy="2448553"/>
          </a:xfrm>
        </p:grpSpPr>
        <p:pic>
          <p:nvPicPr>
            <p:cNvPr id="16" name="Graphic 15" descr="Badge 3">
              <a:extLst>
                <a:ext uri="{FF2B5EF4-FFF2-40B4-BE49-F238E27FC236}">
                  <a16:creationId xmlns:a16="http://schemas.microsoft.com/office/drawing/2014/main" id="{A443305F-80A1-4E11-BE15-E140ED14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8222" y="4025166"/>
              <a:ext cx="914400" cy="914400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22A6EC9-EB72-4F21-98AD-0FF2DBA14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22" y="5213719"/>
              <a:ext cx="1122142" cy="126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B7FF5-C958-4D8F-A22E-C0B279A2B3EC}"/>
              </a:ext>
            </a:extLst>
          </p:cNvPr>
          <p:cNvGrpSpPr/>
          <p:nvPr/>
        </p:nvGrpSpPr>
        <p:grpSpPr>
          <a:xfrm>
            <a:off x="10723559" y="4035258"/>
            <a:ext cx="1127880" cy="2438461"/>
            <a:chOff x="10723559" y="4035258"/>
            <a:chExt cx="1127880" cy="2438461"/>
          </a:xfrm>
        </p:grpSpPr>
        <p:pic>
          <p:nvPicPr>
            <p:cNvPr id="18" name="Graphic 17" descr="Badge 4">
              <a:extLst>
                <a:ext uri="{FF2B5EF4-FFF2-40B4-BE49-F238E27FC236}">
                  <a16:creationId xmlns:a16="http://schemas.microsoft.com/office/drawing/2014/main" id="{550E792C-D869-4A62-BC3B-643B1F2E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67836" y="403525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ED199D4-1AA8-493F-B764-3F8FE2E6A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559" y="5213719"/>
              <a:ext cx="112788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0CEF7-F0E2-4EFB-9553-A84160FD49AD}"/>
              </a:ext>
            </a:extLst>
          </p:cNvPr>
          <p:cNvGrpSpPr/>
          <p:nvPr/>
        </p:nvGrpSpPr>
        <p:grpSpPr>
          <a:xfrm>
            <a:off x="10750956" y="1173475"/>
            <a:ext cx="1136606" cy="2410138"/>
            <a:chOff x="10750956" y="1173475"/>
            <a:chExt cx="1136606" cy="2410138"/>
          </a:xfrm>
        </p:grpSpPr>
        <p:pic>
          <p:nvPicPr>
            <p:cNvPr id="14" name="Graphic 13" descr="Badge">
              <a:extLst>
                <a:ext uri="{FF2B5EF4-FFF2-40B4-BE49-F238E27FC236}">
                  <a16:creationId xmlns:a16="http://schemas.microsoft.com/office/drawing/2014/main" id="{4B5A9C2F-7864-4EBB-9E7F-062901A9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59826" y="1173475"/>
              <a:ext cx="914400" cy="914400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7B0B3A8C-6651-4AD8-BD50-68E81D037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956" y="2323613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A46882-FD55-4FD9-9FB4-14AF512B7F2E}"/>
              </a:ext>
            </a:extLst>
          </p:cNvPr>
          <p:cNvGrpSpPr/>
          <p:nvPr/>
        </p:nvGrpSpPr>
        <p:grpSpPr>
          <a:xfrm>
            <a:off x="8143758" y="1142997"/>
            <a:ext cx="1136606" cy="2348019"/>
            <a:chOff x="8143758" y="1142997"/>
            <a:chExt cx="1136606" cy="2348019"/>
          </a:xfrm>
        </p:grpSpPr>
        <p:pic>
          <p:nvPicPr>
            <p:cNvPr id="12" name="Graphic 11" descr="Badge 1">
              <a:extLst>
                <a:ext uri="{FF2B5EF4-FFF2-40B4-BE49-F238E27FC236}">
                  <a16:creationId xmlns:a16="http://schemas.microsoft.com/office/drawing/2014/main" id="{ECDA757E-0D0A-47C1-BB3A-5A97D2B9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8222" y="114299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9AB45113-A538-4AD7-A198-8C97DBF5B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758" y="2231016"/>
              <a:ext cx="113660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2C48C1-3E43-47EA-83E8-268302EB06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"/>
            <a:ext cx="7704000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son Personality Insight | Ibm watson">
            <a:extLst>
              <a:ext uri="{FF2B5EF4-FFF2-40B4-BE49-F238E27FC236}">
                <a16:creationId xmlns:a16="http://schemas.microsoft.com/office/drawing/2014/main" id="{0B4FF2C8-3259-4D19-BB0F-4C644D79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2FE1-27A2-4A4A-AA4A-D1B00A3C8EF5}"/>
              </a:ext>
            </a:extLst>
          </p:cNvPr>
          <p:cNvSpPr/>
          <p:nvPr/>
        </p:nvSpPr>
        <p:spPr>
          <a:xfrm>
            <a:off x="0" y="0"/>
            <a:ext cx="5362765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00"/>
              </a:buClr>
            </a:pPr>
            <a:endParaRPr lang="en-NL" sz="2800" dirty="0">
              <a:latin typeface="MarkPro" panose="020B050402010101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C2A1-B864-4799-941D-B56FC750534E}"/>
              </a:ext>
            </a:extLst>
          </p:cNvPr>
          <p:cNvSpPr txBox="1"/>
          <p:nvPr/>
        </p:nvSpPr>
        <p:spPr>
          <a:xfrm>
            <a:off x="0" y="394972"/>
            <a:ext cx="46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DAB6-2809-4988-89F9-AC9C253DF468}"/>
              </a:ext>
            </a:extLst>
          </p:cNvPr>
          <p:cNvSpPr txBox="1"/>
          <p:nvPr/>
        </p:nvSpPr>
        <p:spPr>
          <a:xfrm>
            <a:off x="1155539" y="1294582"/>
            <a:ext cx="3465429" cy="502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CHALLENGE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CLOSENESS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STRUCTURE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CURIOSITY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EXCITEMENT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HARMONY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IDEAL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LIBERTY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LOVE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PRACTICALITY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SELF-EXPRESSION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/>
                </a:solidFill>
                <a:latin typeface="MarkPro" panose="020B0504020101010102" pitchFamily="34" charset="0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2244289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BA49A-E301-42E9-83C7-B74549D3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34" y="0"/>
            <a:ext cx="9419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64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FECF77-592D-4051-AC48-AF372DBBD10F}"/>
              </a:ext>
            </a:extLst>
          </p:cNvPr>
          <p:cNvGrpSpPr/>
          <p:nvPr/>
        </p:nvGrpSpPr>
        <p:grpSpPr>
          <a:xfrm>
            <a:off x="1298233" y="117402"/>
            <a:ext cx="3465429" cy="900000"/>
            <a:chOff x="252713" y="164286"/>
            <a:chExt cx="3465429" cy="900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7072B1-B958-47FB-B513-6C8F6F71D466}"/>
                </a:ext>
              </a:extLst>
            </p:cNvPr>
            <p:cNvSpPr txBox="1"/>
            <p:nvPr/>
          </p:nvSpPr>
          <p:spPr>
            <a:xfrm>
              <a:off x="252713" y="164286"/>
              <a:ext cx="3465429" cy="56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CHALLENGE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2C6627-BA21-43F4-ADF8-96D0891F6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493" y="164286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6EEAC8-007F-4911-A913-000D393EFEEC}"/>
              </a:ext>
            </a:extLst>
          </p:cNvPr>
          <p:cNvGrpSpPr/>
          <p:nvPr/>
        </p:nvGrpSpPr>
        <p:grpSpPr>
          <a:xfrm>
            <a:off x="1236561" y="1138929"/>
            <a:ext cx="3335440" cy="1002988"/>
            <a:chOff x="252714" y="884286"/>
            <a:chExt cx="3265402" cy="1002988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D01FD7DC-68D4-45DD-82CB-6A2A95710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496" y="987274"/>
              <a:ext cx="81185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998DD0-CDCD-4C62-9638-C31A842EFFD3}"/>
                </a:ext>
              </a:extLst>
            </p:cNvPr>
            <p:cNvSpPr/>
            <p:nvPr/>
          </p:nvSpPr>
          <p:spPr>
            <a:xfrm>
              <a:off x="252714" y="884286"/>
              <a:ext cx="3265402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CLOSENESS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BF8835-35CD-45B9-9E96-AB91ACA6E38F}"/>
              </a:ext>
            </a:extLst>
          </p:cNvPr>
          <p:cNvGrpSpPr/>
          <p:nvPr/>
        </p:nvGrpSpPr>
        <p:grpSpPr>
          <a:xfrm>
            <a:off x="1287133" y="2445258"/>
            <a:ext cx="2808058" cy="900000"/>
            <a:chOff x="347299" y="2584154"/>
            <a:chExt cx="2808058" cy="900000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61B7B0FD-E58B-4569-BBF0-E10D6E378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496" y="2584154"/>
              <a:ext cx="811861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535A6-EE28-4456-8725-BD0C035A9B69}"/>
                </a:ext>
              </a:extLst>
            </p:cNvPr>
            <p:cNvSpPr/>
            <p:nvPr/>
          </p:nvSpPr>
          <p:spPr>
            <a:xfrm>
              <a:off x="347299" y="2584154"/>
              <a:ext cx="1612621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42428E-C61F-4E14-B4D3-69D9B70614A9}"/>
              </a:ext>
            </a:extLst>
          </p:cNvPr>
          <p:cNvGrpSpPr/>
          <p:nvPr/>
        </p:nvGrpSpPr>
        <p:grpSpPr>
          <a:xfrm>
            <a:off x="1300075" y="3622443"/>
            <a:ext cx="2802270" cy="900000"/>
            <a:chOff x="353085" y="3957613"/>
            <a:chExt cx="2802270" cy="90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ED6188-77CF-4727-887A-FA007C6F1D7B}"/>
                </a:ext>
              </a:extLst>
            </p:cNvPr>
            <p:cNvSpPr/>
            <p:nvPr/>
          </p:nvSpPr>
          <p:spPr>
            <a:xfrm>
              <a:off x="353085" y="3957613"/>
              <a:ext cx="1466427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CURIOSITY</a:t>
              </a: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C7391B56-F622-45E6-9348-28B13F6BA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496" y="3957613"/>
              <a:ext cx="81185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BC013A-F223-436F-BDC6-2A7878767BB9}"/>
              </a:ext>
            </a:extLst>
          </p:cNvPr>
          <p:cNvGrpSpPr/>
          <p:nvPr/>
        </p:nvGrpSpPr>
        <p:grpSpPr>
          <a:xfrm>
            <a:off x="1282304" y="4790353"/>
            <a:ext cx="2763127" cy="900000"/>
            <a:chOff x="353085" y="4950927"/>
            <a:chExt cx="2763127" cy="90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A0FBFD-1EBC-49C3-A0D8-3CB56BAF4D6E}"/>
                </a:ext>
              </a:extLst>
            </p:cNvPr>
            <p:cNvSpPr/>
            <p:nvPr/>
          </p:nvSpPr>
          <p:spPr>
            <a:xfrm>
              <a:off x="353085" y="5049137"/>
              <a:ext cx="1720151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EXCITEMENT</a:t>
              </a:r>
            </a:p>
          </p:txBody>
        </p: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A5E85DCA-299A-4A92-8CC4-B207A4108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582" y="4950927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43DEE1-4679-4413-8908-A48DECD99224}"/>
              </a:ext>
            </a:extLst>
          </p:cNvPr>
          <p:cNvGrpSpPr/>
          <p:nvPr/>
        </p:nvGrpSpPr>
        <p:grpSpPr>
          <a:xfrm>
            <a:off x="6046178" y="5690353"/>
            <a:ext cx="3820782" cy="900000"/>
            <a:chOff x="6046178" y="5628968"/>
            <a:chExt cx="3820782" cy="9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879775-24B1-4FC6-A0FB-6E1C88845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5430" y="5628968"/>
              <a:ext cx="801530" cy="90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5D4B47-4E73-456C-8BC5-81571EC69E63}"/>
                </a:ext>
              </a:extLst>
            </p:cNvPr>
            <p:cNvSpPr/>
            <p:nvPr/>
          </p:nvSpPr>
          <p:spPr>
            <a:xfrm>
              <a:off x="6046178" y="6056719"/>
              <a:ext cx="2410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SELF-EXPRESSION</a:t>
              </a:r>
              <a:endParaRPr lang="en-NL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DC403-41FF-465C-825D-D7DF0C08788C}"/>
              </a:ext>
            </a:extLst>
          </p:cNvPr>
          <p:cNvGrpSpPr/>
          <p:nvPr/>
        </p:nvGrpSpPr>
        <p:grpSpPr>
          <a:xfrm>
            <a:off x="6095999" y="117402"/>
            <a:ext cx="3798703" cy="900000"/>
            <a:chOff x="4863480" y="234804"/>
            <a:chExt cx="3798703" cy="90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D50333-1373-4731-9C57-15367878B677}"/>
                </a:ext>
              </a:extLst>
            </p:cNvPr>
            <p:cNvSpPr/>
            <p:nvPr/>
          </p:nvSpPr>
          <p:spPr>
            <a:xfrm>
              <a:off x="4863480" y="257953"/>
              <a:ext cx="893193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IDEAL</a:t>
              </a:r>
            </a:p>
          </p:txBody>
        </p:sp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CD2CCC42-56DC-4A84-B439-4A2A2D4BB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553" y="234804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E0640C-BF97-4D52-A77E-3DF9B1D33374}"/>
              </a:ext>
            </a:extLst>
          </p:cNvPr>
          <p:cNvGrpSpPr/>
          <p:nvPr/>
        </p:nvGrpSpPr>
        <p:grpSpPr>
          <a:xfrm>
            <a:off x="6095999" y="1130780"/>
            <a:ext cx="3798703" cy="900000"/>
            <a:chOff x="6095999" y="1130780"/>
            <a:chExt cx="3798703" cy="90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6C28E2-E9EE-4944-86C4-0955A816BF35}"/>
                </a:ext>
              </a:extLst>
            </p:cNvPr>
            <p:cNvSpPr/>
            <p:nvPr/>
          </p:nvSpPr>
          <p:spPr>
            <a:xfrm>
              <a:off x="6095999" y="1130780"/>
              <a:ext cx="1155445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LIBERTY</a:t>
              </a:r>
            </a:p>
          </p:txBody>
        </p: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EF974F5B-85B0-4FF7-BE35-1608830B1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072" y="1130780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D7FFC7-73B1-494A-9419-D52FCFFD7949}"/>
              </a:ext>
            </a:extLst>
          </p:cNvPr>
          <p:cNvGrpSpPr/>
          <p:nvPr/>
        </p:nvGrpSpPr>
        <p:grpSpPr>
          <a:xfrm>
            <a:off x="6095999" y="2141917"/>
            <a:ext cx="3805686" cy="900000"/>
            <a:chOff x="6095999" y="2141917"/>
            <a:chExt cx="3805686" cy="90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CE239-6AB6-4228-870D-5B2902DD5685}"/>
                </a:ext>
              </a:extLst>
            </p:cNvPr>
            <p:cNvSpPr/>
            <p:nvPr/>
          </p:nvSpPr>
          <p:spPr>
            <a:xfrm>
              <a:off x="6095999" y="2314007"/>
              <a:ext cx="823687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LOVE</a:t>
              </a:r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904A0BE3-ED3B-4C8C-9A56-FB0E1EB1D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055" y="2141917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20BD42-181E-4227-BCC8-A4774A3048CC}"/>
              </a:ext>
            </a:extLst>
          </p:cNvPr>
          <p:cNvGrpSpPr/>
          <p:nvPr/>
        </p:nvGrpSpPr>
        <p:grpSpPr>
          <a:xfrm>
            <a:off x="6095999" y="3225576"/>
            <a:ext cx="3810278" cy="900000"/>
            <a:chOff x="6095999" y="3172443"/>
            <a:chExt cx="3810278" cy="90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EBC73E-1036-43EC-B379-E13B01AB5090}"/>
                </a:ext>
              </a:extLst>
            </p:cNvPr>
            <p:cNvSpPr/>
            <p:nvPr/>
          </p:nvSpPr>
          <p:spPr>
            <a:xfrm>
              <a:off x="6095999" y="3567812"/>
              <a:ext cx="1356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STABILITY</a:t>
              </a:r>
              <a:endParaRPr lang="en-NL" dirty="0"/>
            </a:p>
          </p:txBody>
        </p:sp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156C7FC0-08E7-4E3C-9F3B-A6C87A072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7005" y="3172443"/>
              <a:ext cx="829272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D53A0-FCE4-4379-BE85-6C6FA8C266D7}"/>
              </a:ext>
            </a:extLst>
          </p:cNvPr>
          <p:cNvGrpSpPr/>
          <p:nvPr/>
        </p:nvGrpSpPr>
        <p:grpSpPr>
          <a:xfrm>
            <a:off x="1287133" y="5922743"/>
            <a:ext cx="2822038" cy="900000"/>
            <a:chOff x="1287133" y="5922743"/>
            <a:chExt cx="282203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BB100-DB4E-4F31-84D5-026DDCD9AE91}"/>
                </a:ext>
              </a:extLst>
            </p:cNvPr>
            <p:cNvSpPr/>
            <p:nvPr/>
          </p:nvSpPr>
          <p:spPr>
            <a:xfrm>
              <a:off x="1287133" y="5956786"/>
              <a:ext cx="1428596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  <a:buClr>
                  <a:srgbClr val="FFFF00"/>
                </a:buClr>
              </a:pPr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HARMONY</a:t>
              </a:r>
            </a:p>
          </p:txBody>
        </p: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7ED28331-B237-46CB-BE63-4AEBA540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99" y="5922743"/>
              <a:ext cx="829272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E3EFD3-C89F-4D7A-A9F5-9AB952C7CE26}"/>
              </a:ext>
            </a:extLst>
          </p:cNvPr>
          <p:cNvGrpSpPr/>
          <p:nvPr/>
        </p:nvGrpSpPr>
        <p:grpSpPr>
          <a:xfrm>
            <a:off x="6095999" y="4551794"/>
            <a:ext cx="3775061" cy="900000"/>
            <a:chOff x="6095999" y="4421577"/>
            <a:chExt cx="3775061" cy="90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58F09A-64E8-483E-9B9D-31D89DBE1F32}"/>
                </a:ext>
              </a:extLst>
            </p:cNvPr>
            <p:cNvSpPr/>
            <p:nvPr/>
          </p:nvSpPr>
          <p:spPr>
            <a:xfrm>
              <a:off x="6095999" y="4790353"/>
              <a:ext cx="1873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MarkPro" panose="020B0504020101010102" pitchFamily="34" charset="0"/>
                </a:rPr>
                <a:t>PRACTICALITY</a:t>
              </a:r>
              <a:endParaRPr lang="en-NL" dirty="0"/>
            </a:p>
          </p:txBody>
        </p: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F6FCF4FC-5E25-4820-B23C-DAAF58F47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5430" y="4421577"/>
              <a:ext cx="80563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1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ack, table&#10;&#10;Description automatically generated">
            <a:extLst>
              <a:ext uri="{FF2B5EF4-FFF2-40B4-BE49-F238E27FC236}">
                <a16:creationId xmlns:a16="http://schemas.microsoft.com/office/drawing/2014/main" id="{74F78D5F-1F7D-42A3-A3DF-5FE134B47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10485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6A61A-1649-48D7-9053-24AF2D4F790C}"/>
              </a:ext>
            </a:extLst>
          </p:cNvPr>
          <p:cNvSpPr txBox="1"/>
          <p:nvPr/>
        </p:nvSpPr>
        <p:spPr>
          <a:xfrm>
            <a:off x="0" y="6744879"/>
            <a:ext cx="6104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://cylonka.deviantart.com/art/Hogwarts-crest-266626241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-nd/3.0/"/>
              </a:rPr>
              <a:t>CC BY-NC-ND</a:t>
            </a:r>
            <a:endParaRPr lang="en-NL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9B9B8-BC03-4887-8D3A-D4EC50CF9E92}"/>
              </a:ext>
            </a:extLst>
          </p:cNvPr>
          <p:cNvSpPr/>
          <p:nvPr/>
        </p:nvSpPr>
        <p:spPr>
          <a:xfrm>
            <a:off x="6861243" y="0"/>
            <a:ext cx="5330757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F9081-0977-4C32-8E0E-3973D9348CF5}"/>
              </a:ext>
            </a:extLst>
          </p:cNvPr>
          <p:cNvSpPr txBox="1"/>
          <p:nvPr/>
        </p:nvSpPr>
        <p:spPr>
          <a:xfrm>
            <a:off x="6765550" y="2314405"/>
            <a:ext cx="5123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TO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MarkPro" panose="020B0504020101010102" pitchFamily="34" charset="0"/>
              </a:rPr>
              <a:t>THE SCHOOL OF MAGIC</a:t>
            </a:r>
          </a:p>
        </p:txBody>
      </p:sp>
    </p:spTree>
    <p:extLst>
      <p:ext uri="{BB962C8B-B14F-4D97-AF65-F5344CB8AC3E}">
        <p14:creationId xmlns:p14="http://schemas.microsoft.com/office/powerpoint/2010/main" val="170721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astle lit up at night&#10;&#10;Description automatically generated">
            <a:extLst>
              <a:ext uri="{FF2B5EF4-FFF2-40B4-BE49-F238E27FC236}">
                <a16:creationId xmlns:a16="http://schemas.microsoft.com/office/drawing/2014/main" id="{1F7EDAD2-9E70-40CE-8BDD-2FD4DE333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0116" y="-182002"/>
            <a:ext cx="12759900" cy="76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C8FFC-AC6D-465F-BC97-6FFBB5D70131}"/>
              </a:ext>
            </a:extLst>
          </p:cNvPr>
          <p:cNvSpPr txBox="1"/>
          <p:nvPr/>
        </p:nvSpPr>
        <p:spPr>
          <a:xfrm>
            <a:off x="4769964" y="432272"/>
            <a:ext cx="6933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Magic School One" panose="00000400000000000000" pitchFamily="2" charset="0"/>
                <a:cs typeface="Calibri" panose="020F0502020204030204" pitchFamily="34" charset="0"/>
              </a:rPr>
              <a:t>HOGWARTS</a:t>
            </a:r>
          </a:p>
        </p:txBody>
      </p:sp>
    </p:spTree>
    <p:extLst>
      <p:ext uri="{BB962C8B-B14F-4D97-AF65-F5344CB8AC3E}">
        <p14:creationId xmlns:p14="http://schemas.microsoft.com/office/powerpoint/2010/main" val="97329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E08525-1337-7A49-9922-C39AAB48EBCB}"/>
              </a:ext>
            </a:extLst>
          </p:cNvPr>
          <p:cNvSpPr txBox="1"/>
          <p:nvPr/>
        </p:nvSpPr>
        <p:spPr>
          <a:xfrm>
            <a:off x="4769964" y="432272"/>
            <a:ext cx="6933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Magic School One" panose="00000400000000000000" pitchFamily="2" charset="0"/>
                <a:cs typeface="Calibri" panose="020F0502020204030204" pitchFamily="34" charset="0"/>
              </a:rPr>
              <a:t>SORTING HAT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2C4150-437C-4AA3-8599-63A93EB7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87" y="1945371"/>
            <a:ext cx="5240000" cy="4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E08525-1337-7A49-9922-C39AAB48EBCB}"/>
              </a:ext>
            </a:extLst>
          </p:cNvPr>
          <p:cNvSpPr txBox="1"/>
          <p:nvPr/>
        </p:nvSpPr>
        <p:spPr>
          <a:xfrm>
            <a:off x="6640680" y="432272"/>
            <a:ext cx="5062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Magic School One" panose="00000400000000000000" pitchFamily="2" charset="0"/>
                <a:cs typeface="Calibri" panose="020F0502020204030204" pitchFamily="34" charset="0"/>
              </a:rPr>
              <a:t>HOUSES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7320B2-D202-45AF-B704-10DA540924F3}"/>
              </a:ext>
            </a:extLst>
          </p:cNvPr>
          <p:cNvGrpSpPr/>
          <p:nvPr/>
        </p:nvGrpSpPr>
        <p:grpSpPr>
          <a:xfrm>
            <a:off x="136938" y="2735897"/>
            <a:ext cx="2520000" cy="3019165"/>
            <a:chOff x="136938" y="2735897"/>
            <a:chExt cx="2520000" cy="30191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DB061-D7DF-844F-85BD-C9A7C37EADA6}"/>
                </a:ext>
              </a:extLst>
            </p:cNvPr>
            <p:cNvSpPr txBox="1"/>
            <p:nvPr/>
          </p:nvSpPr>
          <p:spPr>
            <a:xfrm>
              <a:off x="313578" y="5416508"/>
              <a:ext cx="234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PH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SLYTHERIN</a:t>
              </a:r>
              <a:endParaRPr lang="en-US" sz="1600" dirty="0">
                <a:solidFill>
                  <a:srgbClr val="FFE700"/>
                </a:solidFill>
                <a:latin typeface="MarkPro" panose="020B0504020101010102" pitchFamily="34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2602F6-9DB8-4F11-8F96-1D36A17BC34C}"/>
                </a:ext>
              </a:extLst>
            </p:cNvPr>
            <p:cNvGrpSpPr/>
            <p:nvPr/>
          </p:nvGrpSpPr>
          <p:grpSpPr>
            <a:xfrm>
              <a:off x="136938" y="2735897"/>
              <a:ext cx="2520000" cy="2520000"/>
              <a:chOff x="287767" y="2811312"/>
              <a:chExt cx="2520000" cy="2520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414E38-BF68-314E-9AFF-3C979F8FF12E}"/>
                  </a:ext>
                </a:extLst>
              </p:cNvPr>
              <p:cNvSpPr/>
              <p:nvPr/>
            </p:nvSpPr>
            <p:spPr>
              <a:xfrm>
                <a:off x="287767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-82138" y="530470"/>
                      <a:pt x="505083" y="106680"/>
                      <a:pt x="1260000" y="0"/>
                    </a:cubicBezTo>
                    <a:cubicBezTo>
                      <a:pt x="1989719" y="38858"/>
                      <a:pt x="2591200" y="636907"/>
                      <a:pt x="2520000" y="1260000"/>
                    </a:cubicBezTo>
                    <a:cubicBezTo>
                      <a:pt x="2511236" y="1953193"/>
                      <a:pt x="2017208" y="2590826"/>
                      <a:pt x="1260000" y="2520000"/>
                    </a:cubicBezTo>
                    <a:cubicBezTo>
                      <a:pt x="555574" y="2531555"/>
                      <a:pt x="-15778" y="1941407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44293" y="498930"/>
                      <a:pt x="618391" y="85064"/>
                      <a:pt x="1260000" y="0"/>
                    </a:cubicBezTo>
                    <a:cubicBezTo>
                      <a:pt x="1919239" y="-101989"/>
                      <a:pt x="2573397" y="596060"/>
                      <a:pt x="2520000" y="1260000"/>
                    </a:cubicBezTo>
                    <a:cubicBezTo>
                      <a:pt x="2515731" y="1909290"/>
                      <a:pt x="1857530" y="2564297"/>
                      <a:pt x="1260000" y="2520000"/>
                    </a:cubicBezTo>
                    <a:cubicBezTo>
                      <a:pt x="549539" y="2450038"/>
                      <a:pt x="43933" y="2019231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13D8926-BF46-4670-A5CE-7075F4043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303" y="3198702"/>
                <a:ext cx="1603057" cy="1800000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25860F-5C50-45DD-92AB-69078B007150}"/>
              </a:ext>
            </a:extLst>
          </p:cNvPr>
          <p:cNvGrpSpPr/>
          <p:nvPr/>
        </p:nvGrpSpPr>
        <p:grpSpPr>
          <a:xfrm>
            <a:off x="3315095" y="2682786"/>
            <a:ext cx="2520000" cy="3072276"/>
            <a:chOff x="3315095" y="2682786"/>
            <a:chExt cx="2520000" cy="30722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70C30B-7F05-1A44-9B3A-F4DEECD83218}"/>
                </a:ext>
              </a:extLst>
            </p:cNvPr>
            <p:cNvSpPr txBox="1"/>
            <p:nvPr/>
          </p:nvSpPr>
          <p:spPr>
            <a:xfrm>
              <a:off x="3487793" y="5416508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GRYFFINDOR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10C30F-E1D7-4C1D-B4EC-836F5B70D319}"/>
                </a:ext>
              </a:extLst>
            </p:cNvPr>
            <p:cNvGrpSpPr/>
            <p:nvPr/>
          </p:nvGrpSpPr>
          <p:grpSpPr>
            <a:xfrm>
              <a:off x="3315095" y="2682786"/>
              <a:ext cx="2520000" cy="2520000"/>
              <a:chOff x="3315095" y="2811312"/>
              <a:chExt cx="2520000" cy="2520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1DCAAC-63DE-9842-BD3B-BB86BBD43343}"/>
                  </a:ext>
                </a:extLst>
              </p:cNvPr>
              <p:cNvSpPr/>
              <p:nvPr/>
            </p:nvSpPr>
            <p:spPr>
              <a:xfrm>
                <a:off x="3315095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104799" y="651702"/>
                      <a:pt x="544501" y="-24604"/>
                      <a:pt x="1260000" y="0"/>
                    </a:cubicBezTo>
                    <a:cubicBezTo>
                      <a:pt x="1912410" y="2729"/>
                      <a:pt x="2509802" y="605332"/>
                      <a:pt x="2520000" y="1260000"/>
                    </a:cubicBezTo>
                    <a:cubicBezTo>
                      <a:pt x="2520121" y="1919926"/>
                      <a:pt x="1935889" y="2526841"/>
                      <a:pt x="1260000" y="2520000"/>
                    </a:cubicBezTo>
                    <a:cubicBezTo>
                      <a:pt x="556050" y="2509556"/>
                      <a:pt x="97023" y="190146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4518" y="555790"/>
                      <a:pt x="663963" y="-44525"/>
                      <a:pt x="1260000" y="0"/>
                    </a:cubicBezTo>
                    <a:cubicBezTo>
                      <a:pt x="1972908" y="36100"/>
                      <a:pt x="2415851" y="612679"/>
                      <a:pt x="2520000" y="1260000"/>
                    </a:cubicBezTo>
                    <a:cubicBezTo>
                      <a:pt x="2453237" y="1897944"/>
                      <a:pt x="1977510" y="2511961"/>
                      <a:pt x="1260000" y="2520000"/>
                    </a:cubicBezTo>
                    <a:cubicBezTo>
                      <a:pt x="497765" y="2450840"/>
                      <a:pt x="8686" y="1962461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B975842-F677-42AE-A79A-7BDDECFC8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0941" y="3198702"/>
                <a:ext cx="161125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C6EFC-5DF2-4D15-A5CC-B5D2C0D29F9C}"/>
              </a:ext>
            </a:extLst>
          </p:cNvPr>
          <p:cNvGrpSpPr/>
          <p:nvPr/>
        </p:nvGrpSpPr>
        <p:grpSpPr>
          <a:xfrm>
            <a:off x="6249804" y="2735897"/>
            <a:ext cx="2521865" cy="3019165"/>
            <a:chOff x="6249804" y="2735897"/>
            <a:chExt cx="2521865" cy="30191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281886-0782-6443-9656-226E39A6BA43}"/>
                </a:ext>
              </a:extLst>
            </p:cNvPr>
            <p:cNvSpPr txBox="1"/>
            <p:nvPr/>
          </p:nvSpPr>
          <p:spPr>
            <a:xfrm>
              <a:off x="6249804" y="5416508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RAVENCLAW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9EF6F1B-00D2-4394-84D2-8BB2C06FC7C5}"/>
                </a:ext>
              </a:extLst>
            </p:cNvPr>
            <p:cNvGrpSpPr/>
            <p:nvPr/>
          </p:nvGrpSpPr>
          <p:grpSpPr>
            <a:xfrm>
              <a:off x="6251669" y="2735897"/>
              <a:ext cx="2520000" cy="2520000"/>
              <a:chOff x="6251669" y="2811312"/>
              <a:chExt cx="2520000" cy="252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68F00B2-3CF6-CF4B-BC74-B862DADF757B}"/>
                  </a:ext>
                </a:extLst>
              </p:cNvPr>
              <p:cNvSpPr/>
              <p:nvPr/>
            </p:nvSpPr>
            <p:spPr>
              <a:xfrm>
                <a:off x="6251669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87843" y="480631"/>
                      <a:pt x="604177" y="2643"/>
                      <a:pt x="1260000" y="0"/>
                    </a:cubicBezTo>
                    <a:cubicBezTo>
                      <a:pt x="2014329" y="99909"/>
                      <a:pt x="2495063" y="563585"/>
                      <a:pt x="2520000" y="1260000"/>
                    </a:cubicBezTo>
                    <a:cubicBezTo>
                      <a:pt x="2656441" y="1975665"/>
                      <a:pt x="1849541" y="2471471"/>
                      <a:pt x="1260000" y="2520000"/>
                    </a:cubicBezTo>
                    <a:cubicBezTo>
                      <a:pt x="505650" y="2537448"/>
                      <a:pt x="35479" y="1907784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66434" y="680676"/>
                      <a:pt x="461561" y="-42351"/>
                      <a:pt x="1260000" y="0"/>
                    </a:cubicBezTo>
                    <a:cubicBezTo>
                      <a:pt x="1973782" y="-2643"/>
                      <a:pt x="2504785" y="591833"/>
                      <a:pt x="2520000" y="1260000"/>
                    </a:cubicBezTo>
                    <a:cubicBezTo>
                      <a:pt x="2458211" y="1976531"/>
                      <a:pt x="1882114" y="2607228"/>
                      <a:pt x="1260000" y="2520000"/>
                    </a:cubicBezTo>
                    <a:cubicBezTo>
                      <a:pt x="625866" y="2480042"/>
                      <a:pt x="-25785" y="1961794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6950D5C-A14F-47F6-8798-E10A7892A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564" y="3198702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D4EE3-B5DF-4EFA-9383-0C3F84CEE485}"/>
              </a:ext>
            </a:extLst>
          </p:cNvPr>
          <p:cNvGrpSpPr/>
          <p:nvPr/>
        </p:nvGrpSpPr>
        <p:grpSpPr>
          <a:xfrm>
            <a:off x="9267726" y="2600671"/>
            <a:ext cx="2609936" cy="3088048"/>
            <a:chOff x="9267726" y="2600671"/>
            <a:chExt cx="2609936" cy="30880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8EF3EC-1B49-E14E-8422-CB2AFB0A05BB}"/>
                </a:ext>
              </a:extLst>
            </p:cNvPr>
            <p:cNvSpPr txBox="1"/>
            <p:nvPr/>
          </p:nvSpPr>
          <p:spPr>
            <a:xfrm>
              <a:off x="9530360" y="5350165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HUFFLEPUFF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962D26-972C-4120-A286-C505E8C40E6F}"/>
                </a:ext>
              </a:extLst>
            </p:cNvPr>
            <p:cNvGrpSpPr/>
            <p:nvPr/>
          </p:nvGrpSpPr>
          <p:grpSpPr>
            <a:xfrm>
              <a:off x="9267726" y="2600671"/>
              <a:ext cx="2520000" cy="2520000"/>
              <a:chOff x="9267726" y="2600671"/>
              <a:chExt cx="2520000" cy="252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EBBE8C-EEDD-3E4E-9E80-4537C2342EC5}"/>
                  </a:ext>
                </a:extLst>
              </p:cNvPr>
              <p:cNvSpPr/>
              <p:nvPr/>
            </p:nvSpPr>
            <p:spPr>
              <a:xfrm>
                <a:off x="9267726" y="2600671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78621" y="573448"/>
                      <a:pt x="577231" y="-26981"/>
                      <a:pt x="1260000" y="0"/>
                    </a:cubicBezTo>
                    <a:cubicBezTo>
                      <a:pt x="1942542" y="-2042"/>
                      <a:pt x="2476723" y="604866"/>
                      <a:pt x="2520000" y="1260000"/>
                    </a:cubicBezTo>
                    <a:cubicBezTo>
                      <a:pt x="2516405" y="1921597"/>
                      <a:pt x="1942705" y="2538308"/>
                      <a:pt x="1260000" y="2520000"/>
                    </a:cubicBezTo>
                    <a:cubicBezTo>
                      <a:pt x="596700" y="2538239"/>
                      <a:pt x="45515" y="196682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57095" y="528903"/>
                      <a:pt x="547022" y="6417"/>
                      <a:pt x="1260000" y="0"/>
                    </a:cubicBezTo>
                    <a:cubicBezTo>
                      <a:pt x="2074049" y="24878"/>
                      <a:pt x="2441759" y="566609"/>
                      <a:pt x="2520000" y="1260000"/>
                    </a:cubicBezTo>
                    <a:cubicBezTo>
                      <a:pt x="2423440" y="2050175"/>
                      <a:pt x="1950700" y="2548625"/>
                      <a:pt x="1260000" y="2520000"/>
                    </a:cubicBezTo>
                    <a:cubicBezTo>
                      <a:pt x="445209" y="2454940"/>
                      <a:pt x="39473" y="1974739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E7C5011-83E8-4142-A6A2-875B2BBEF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47" y="2982320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085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7320B2-D202-45AF-B704-10DA540924F3}"/>
              </a:ext>
            </a:extLst>
          </p:cNvPr>
          <p:cNvGrpSpPr/>
          <p:nvPr/>
        </p:nvGrpSpPr>
        <p:grpSpPr>
          <a:xfrm>
            <a:off x="0" y="2263623"/>
            <a:ext cx="3159926" cy="3662901"/>
            <a:chOff x="136938" y="2735897"/>
            <a:chExt cx="2602292" cy="36140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DB061-D7DF-844F-85BD-C9A7C37EADA6}"/>
                </a:ext>
              </a:extLst>
            </p:cNvPr>
            <p:cNvSpPr txBox="1"/>
            <p:nvPr/>
          </p:nvSpPr>
          <p:spPr>
            <a:xfrm>
              <a:off x="395870" y="6011363"/>
              <a:ext cx="234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PH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SLYTHERIN</a:t>
              </a:r>
              <a:endParaRPr lang="en-US" sz="1600" dirty="0">
                <a:solidFill>
                  <a:srgbClr val="FFE700"/>
                </a:solidFill>
                <a:latin typeface="MarkPro" panose="020B0504020101010102" pitchFamily="34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2602F6-9DB8-4F11-8F96-1D36A17BC34C}"/>
                </a:ext>
              </a:extLst>
            </p:cNvPr>
            <p:cNvGrpSpPr/>
            <p:nvPr/>
          </p:nvGrpSpPr>
          <p:grpSpPr>
            <a:xfrm>
              <a:off x="136938" y="2735897"/>
              <a:ext cx="2520000" cy="3019165"/>
              <a:chOff x="287767" y="2811312"/>
              <a:chExt cx="2520000" cy="301916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414E38-BF68-314E-9AFF-3C979F8FF12E}"/>
                  </a:ext>
                </a:extLst>
              </p:cNvPr>
              <p:cNvSpPr/>
              <p:nvPr/>
            </p:nvSpPr>
            <p:spPr>
              <a:xfrm>
                <a:off x="287767" y="2811312"/>
                <a:ext cx="2520000" cy="3019165"/>
              </a:xfrm>
              <a:custGeom>
                <a:avLst/>
                <a:gdLst>
                  <a:gd name="connsiteX0" fmla="*/ 0 w 3060000"/>
                  <a:gd name="connsiteY0" fmla="*/ 1530000 h 3060000"/>
                  <a:gd name="connsiteX1" fmla="*/ 1530000 w 3060000"/>
                  <a:gd name="connsiteY1" fmla="*/ 0 h 3060000"/>
                  <a:gd name="connsiteX2" fmla="*/ 3060000 w 3060000"/>
                  <a:gd name="connsiteY2" fmla="*/ 1530000 h 3060000"/>
                  <a:gd name="connsiteX3" fmla="*/ 1530000 w 3060000"/>
                  <a:gd name="connsiteY3" fmla="*/ 3060000 h 3060000"/>
                  <a:gd name="connsiteX4" fmla="*/ 0 w 3060000"/>
                  <a:gd name="connsiteY4" fmla="*/ 1530000 h 30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000" h="3060000" fill="none" extrusionOk="0">
                    <a:moveTo>
                      <a:pt x="0" y="1530000"/>
                    </a:moveTo>
                    <a:cubicBezTo>
                      <a:pt x="-102699" y="642929"/>
                      <a:pt x="615134" y="126255"/>
                      <a:pt x="1530000" y="0"/>
                    </a:cubicBezTo>
                    <a:cubicBezTo>
                      <a:pt x="2417505" y="48811"/>
                      <a:pt x="3154922" y="782041"/>
                      <a:pt x="3060000" y="1530000"/>
                    </a:cubicBezTo>
                    <a:cubicBezTo>
                      <a:pt x="3028178" y="2365244"/>
                      <a:pt x="2433950" y="3128084"/>
                      <a:pt x="1530000" y="3060000"/>
                    </a:cubicBezTo>
                    <a:cubicBezTo>
                      <a:pt x="656262" y="3098859"/>
                      <a:pt x="-45635" y="2333138"/>
                      <a:pt x="0" y="1530000"/>
                    </a:cubicBezTo>
                    <a:close/>
                  </a:path>
                  <a:path w="3060000" h="3060000" stroke="0" extrusionOk="0">
                    <a:moveTo>
                      <a:pt x="0" y="1530000"/>
                    </a:moveTo>
                    <a:cubicBezTo>
                      <a:pt x="67421" y="585772"/>
                      <a:pt x="725892" y="64088"/>
                      <a:pt x="1530000" y="0"/>
                    </a:cubicBezTo>
                    <a:cubicBezTo>
                      <a:pt x="2340446" y="-96170"/>
                      <a:pt x="3074854" y="693889"/>
                      <a:pt x="3060000" y="1530000"/>
                    </a:cubicBezTo>
                    <a:cubicBezTo>
                      <a:pt x="3051981" y="2287496"/>
                      <a:pt x="2245589" y="3118286"/>
                      <a:pt x="1530000" y="3060000"/>
                    </a:cubicBezTo>
                    <a:cubicBezTo>
                      <a:pt x="652592" y="2904497"/>
                      <a:pt x="51162" y="2448772"/>
                      <a:pt x="0" y="153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13D8926-BF46-4670-A5CE-7075F4043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699" y="3193533"/>
                <a:ext cx="2056162" cy="2308773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25860F-5C50-45DD-92AB-69078B007150}"/>
              </a:ext>
            </a:extLst>
          </p:cNvPr>
          <p:cNvGrpSpPr/>
          <p:nvPr/>
        </p:nvGrpSpPr>
        <p:grpSpPr>
          <a:xfrm>
            <a:off x="3315095" y="2682786"/>
            <a:ext cx="2520000" cy="3072276"/>
            <a:chOff x="3315095" y="2682786"/>
            <a:chExt cx="2520000" cy="30722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70C30B-7F05-1A44-9B3A-F4DEECD83218}"/>
                </a:ext>
              </a:extLst>
            </p:cNvPr>
            <p:cNvSpPr txBox="1"/>
            <p:nvPr/>
          </p:nvSpPr>
          <p:spPr>
            <a:xfrm>
              <a:off x="3487793" y="5416508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GRYFFINDOR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10C30F-E1D7-4C1D-B4EC-836F5B70D319}"/>
                </a:ext>
              </a:extLst>
            </p:cNvPr>
            <p:cNvGrpSpPr/>
            <p:nvPr/>
          </p:nvGrpSpPr>
          <p:grpSpPr>
            <a:xfrm>
              <a:off x="3315095" y="2682786"/>
              <a:ext cx="2520000" cy="2520000"/>
              <a:chOff x="3315095" y="2811312"/>
              <a:chExt cx="2520000" cy="2520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1DCAAC-63DE-9842-BD3B-BB86BBD43343}"/>
                  </a:ext>
                </a:extLst>
              </p:cNvPr>
              <p:cNvSpPr/>
              <p:nvPr/>
            </p:nvSpPr>
            <p:spPr>
              <a:xfrm>
                <a:off x="3315095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104799" y="651702"/>
                      <a:pt x="544501" y="-24604"/>
                      <a:pt x="1260000" y="0"/>
                    </a:cubicBezTo>
                    <a:cubicBezTo>
                      <a:pt x="1912410" y="2729"/>
                      <a:pt x="2509802" y="605332"/>
                      <a:pt x="2520000" y="1260000"/>
                    </a:cubicBezTo>
                    <a:cubicBezTo>
                      <a:pt x="2520121" y="1919926"/>
                      <a:pt x="1935889" y="2526841"/>
                      <a:pt x="1260000" y="2520000"/>
                    </a:cubicBezTo>
                    <a:cubicBezTo>
                      <a:pt x="556050" y="2509556"/>
                      <a:pt x="97023" y="190146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4518" y="555790"/>
                      <a:pt x="663963" y="-44525"/>
                      <a:pt x="1260000" y="0"/>
                    </a:cubicBezTo>
                    <a:cubicBezTo>
                      <a:pt x="1972908" y="36100"/>
                      <a:pt x="2415851" y="612679"/>
                      <a:pt x="2520000" y="1260000"/>
                    </a:cubicBezTo>
                    <a:cubicBezTo>
                      <a:pt x="2453237" y="1897944"/>
                      <a:pt x="1977510" y="2511961"/>
                      <a:pt x="1260000" y="2520000"/>
                    </a:cubicBezTo>
                    <a:cubicBezTo>
                      <a:pt x="497765" y="2450840"/>
                      <a:pt x="8686" y="1962461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B975842-F677-42AE-A79A-7BDDECFC8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0941" y="3198702"/>
                <a:ext cx="161125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C6EFC-5DF2-4D15-A5CC-B5D2C0D29F9C}"/>
              </a:ext>
            </a:extLst>
          </p:cNvPr>
          <p:cNvGrpSpPr/>
          <p:nvPr/>
        </p:nvGrpSpPr>
        <p:grpSpPr>
          <a:xfrm>
            <a:off x="6249804" y="2735897"/>
            <a:ext cx="2521865" cy="3019165"/>
            <a:chOff x="6249804" y="2735897"/>
            <a:chExt cx="2521865" cy="30191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281886-0782-6443-9656-226E39A6BA43}"/>
                </a:ext>
              </a:extLst>
            </p:cNvPr>
            <p:cNvSpPr txBox="1"/>
            <p:nvPr/>
          </p:nvSpPr>
          <p:spPr>
            <a:xfrm>
              <a:off x="6249804" y="5416508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RAVENCLAW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9EF6F1B-00D2-4394-84D2-8BB2C06FC7C5}"/>
                </a:ext>
              </a:extLst>
            </p:cNvPr>
            <p:cNvGrpSpPr/>
            <p:nvPr/>
          </p:nvGrpSpPr>
          <p:grpSpPr>
            <a:xfrm>
              <a:off x="6251669" y="2735897"/>
              <a:ext cx="2520000" cy="2520000"/>
              <a:chOff x="6251669" y="2811312"/>
              <a:chExt cx="2520000" cy="252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68F00B2-3CF6-CF4B-BC74-B862DADF757B}"/>
                  </a:ext>
                </a:extLst>
              </p:cNvPr>
              <p:cNvSpPr/>
              <p:nvPr/>
            </p:nvSpPr>
            <p:spPr>
              <a:xfrm>
                <a:off x="6251669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87843" y="480631"/>
                      <a:pt x="604177" y="2643"/>
                      <a:pt x="1260000" y="0"/>
                    </a:cubicBezTo>
                    <a:cubicBezTo>
                      <a:pt x="2014329" y="99909"/>
                      <a:pt x="2495063" y="563585"/>
                      <a:pt x="2520000" y="1260000"/>
                    </a:cubicBezTo>
                    <a:cubicBezTo>
                      <a:pt x="2656441" y="1975665"/>
                      <a:pt x="1849541" y="2471471"/>
                      <a:pt x="1260000" y="2520000"/>
                    </a:cubicBezTo>
                    <a:cubicBezTo>
                      <a:pt x="505650" y="2537448"/>
                      <a:pt x="35479" y="1907784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66434" y="680676"/>
                      <a:pt x="461561" y="-42351"/>
                      <a:pt x="1260000" y="0"/>
                    </a:cubicBezTo>
                    <a:cubicBezTo>
                      <a:pt x="1973782" y="-2643"/>
                      <a:pt x="2504785" y="591833"/>
                      <a:pt x="2520000" y="1260000"/>
                    </a:cubicBezTo>
                    <a:cubicBezTo>
                      <a:pt x="2458211" y="1976531"/>
                      <a:pt x="1882114" y="2607228"/>
                      <a:pt x="1260000" y="2520000"/>
                    </a:cubicBezTo>
                    <a:cubicBezTo>
                      <a:pt x="625866" y="2480042"/>
                      <a:pt x="-25785" y="1961794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6950D5C-A14F-47F6-8798-E10A7892A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564" y="3198702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D4EE3-B5DF-4EFA-9383-0C3F84CEE485}"/>
              </a:ext>
            </a:extLst>
          </p:cNvPr>
          <p:cNvGrpSpPr/>
          <p:nvPr/>
        </p:nvGrpSpPr>
        <p:grpSpPr>
          <a:xfrm>
            <a:off x="9267726" y="2600671"/>
            <a:ext cx="2609936" cy="3088048"/>
            <a:chOff x="9267726" y="2600671"/>
            <a:chExt cx="2609936" cy="30880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8EF3EC-1B49-E14E-8422-CB2AFB0A05BB}"/>
                </a:ext>
              </a:extLst>
            </p:cNvPr>
            <p:cNvSpPr txBox="1"/>
            <p:nvPr/>
          </p:nvSpPr>
          <p:spPr>
            <a:xfrm>
              <a:off x="9530360" y="5350165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HUFFLEPUFF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962D26-972C-4120-A286-C505E8C40E6F}"/>
                </a:ext>
              </a:extLst>
            </p:cNvPr>
            <p:cNvGrpSpPr/>
            <p:nvPr/>
          </p:nvGrpSpPr>
          <p:grpSpPr>
            <a:xfrm>
              <a:off x="9267726" y="2600671"/>
              <a:ext cx="2520000" cy="2520000"/>
              <a:chOff x="9267726" y="2600671"/>
              <a:chExt cx="2520000" cy="252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EBBE8C-EEDD-3E4E-9E80-4537C2342EC5}"/>
                  </a:ext>
                </a:extLst>
              </p:cNvPr>
              <p:cNvSpPr/>
              <p:nvPr/>
            </p:nvSpPr>
            <p:spPr>
              <a:xfrm>
                <a:off x="9267726" y="2600671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78621" y="573448"/>
                      <a:pt x="577231" y="-26981"/>
                      <a:pt x="1260000" y="0"/>
                    </a:cubicBezTo>
                    <a:cubicBezTo>
                      <a:pt x="1942542" y="-2042"/>
                      <a:pt x="2476723" y="604866"/>
                      <a:pt x="2520000" y="1260000"/>
                    </a:cubicBezTo>
                    <a:cubicBezTo>
                      <a:pt x="2516405" y="1921597"/>
                      <a:pt x="1942705" y="2538308"/>
                      <a:pt x="1260000" y="2520000"/>
                    </a:cubicBezTo>
                    <a:cubicBezTo>
                      <a:pt x="596700" y="2538239"/>
                      <a:pt x="45515" y="196682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57095" y="528903"/>
                      <a:pt x="547022" y="6417"/>
                      <a:pt x="1260000" y="0"/>
                    </a:cubicBezTo>
                    <a:cubicBezTo>
                      <a:pt x="2074049" y="24878"/>
                      <a:pt x="2441759" y="566609"/>
                      <a:pt x="2520000" y="1260000"/>
                    </a:cubicBezTo>
                    <a:cubicBezTo>
                      <a:pt x="2423440" y="2050175"/>
                      <a:pt x="1950700" y="2548625"/>
                      <a:pt x="1260000" y="2520000"/>
                    </a:cubicBezTo>
                    <a:cubicBezTo>
                      <a:pt x="445209" y="2454940"/>
                      <a:pt x="39473" y="1974739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E7C5011-83E8-4142-A6A2-875B2BBEF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47" y="2982320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E82963-605C-480F-B9F1-103DD1AD04D3}"/>
              </a:ext>
            </a:extLst>
          </p:cNvPr>
          <p:cNvSpPr/>
          <p:nvPr/>
        </p:nvSpPr>
        <p:spPr>
          <a:xfrm>
            <a:off x="3159926" y="-199650"/>
            <a:ext cx="9145602" cy="764964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MarkPro" panose="020B0504020101010102" pitchFamily="34" charset="0"/>
              </a:rPr>
              <a:t> "</a:t>
            </a:r>
            <a:r>
              <a:rPr lang="en-GB" b="1" dirty="0">
                <a:latin typeface="MarkPro" panose="020B0504020101010102" pitchFamily="34" charset="0"/>
              </a:rPr>
              <a:t>Slytherin</a:t>
            </a:r>
            <a:r>
              <a:rPr lang="en-GB" dirty="0">
                <a:latin typeface="MarkPro" panose="020B0504020101010102" pitchFamily="34" charset="0"/>
              </a:rPr>
              <a:t> will help you on your way to greatness".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3200" dirty="0">
                <a:latin typeface="MarkPro" panose="020B0504020101010102" pitchFamily="34" charset="0"/>
              </a:rPr>
              <a:t>MEANING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5400" b="1" dirty="0">
                <a:latin typeface="Magic School One" panose="00000400000000000000" pitchFamily="2" charset="0"/>
              </a:rPr>
              <a:t>LEADERS</a:t>
            </a:r>
            <a:endParaRPr lang="en-NL" sz="5400" b="1" dirty="0">
              <a:latin typeface="Magic School On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6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CECDF2-A5D1-CC4C-ABA0-691B04716DA1}"/>
              </a:ext>
            </a:extLst>
          </p:cNvPr>
          <p:cNvSpPr/>
          <p:nvPr/>
        </p:nvSpPr>
        <p:spPr>
          <a:xfrm flipH="1">
            <a:off x="-170116" y="-199649"/>
            <a:ext cx="12630813" cy="7649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7320B2-D202-45AF-B704-10DA540924F3}"/>
              </a:ext>
            </a:extLst>
          </p:cNvPr>
          <p:cNvGrpSpPr/>
          <p:nvPr/>
        </p:nvGrpSpPr>
        <p:grpSpPr>
          <a:xfrm>
            <a:off x="136938" y="2735896"/>
            <a:ext cx="2523600" cy="3020400"/>
            <a:chOff x="136938" y="2735897"/>
            <a:chExt cx="2520000" cy="30191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DB061-D7DF-844F-85BD-C9A7C37EADA6}"/>
                </a:ext>
              </a:extLst>
            </p:cNvPr>
            <p:cNvSpPr txBox="1"/>
            <p:nvPr/>
          </p:nvSpPr>
          <p:spPr>
            <a:xfrm>
              <a:off x="313578" y="5416508"/>
              <a:ext cx="234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PH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SLYTHERIN</a:t>
              </a:r>
              <a:endParaRPr lang="en-US" sz="1600" dirty="0">
                <a:solidFill>
                  <a:srgbClr val="FFE700">
                    <a:alpha val="20000"/>
                  </a:srgbClr>
                </a:solidFill>
                <a:latin typeface="MarkPro" panose="020B0504020101010102" pitchFamily="34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2602F6-9DB8-4F11-8F96-1D36A17BC34C}"/>
                </a:ext>
              </a:extLst>
            </p:cNvPr>
            <p:cNvGrpSpPr/>
            <p:nvPr/>
          </p:nvGrpSpPr>
          <p:grpSpPr>
            <a:xfrm>
              <a:off x="136938" y="2735897"/>
              <a:ext cx="2520000" cy="2520000"/>
              <a:chOff x="287767" y="2811312"/>
              <a:chExt cx="2520000" cy="2520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414E38-BF68-314E-9AFF-3C979F8FF12E}"/>
                  </a:ext>
                </a:extLst>
              </p:cNvPr>
              <p:cNvSpPr/>
              <p:nvPr/>
            </p:nvSpPr>
            <p:spPr>
              <a:xfrm>
                <a:off x="287767" y="2811312"/>
                <a:ext cx="2520000" cy="2520000"/>
              </a:xfrm>
              <a:custGeom>
                <a:avLst/>
                <a:gdLst>
                  <a:gd name="connsiteX0" fmla="*/ 0 w 2523600"/>
                  <a:gd name="connsiteY0" fmla="*/ 1260516 h 2521031"/>
                  <a:gd name="connsiteX1" fmla="*/ 1261800 w 2523600"/>
                  <a:gd name="connsiteY1" fmla="*/ 0 h 2521031"/>
                  <a:gd name="connsiteX2" fmla="*/ 2523600 w 2523600"/>
                  <a:gd name="connsiteY2" fmla="*/ 1260516 h 2521031"/>
                  <a:gd name="connsiteX3" fmla="*/ 1261800 w 2523600"/>
                  <a:gd name="connsiteY3" fmla="*/ 2521032 h 2521031"/>
                  <a:gd name="connsiteX4" fmla="*/ 0 w 2523600"/>
                  <a:gd name="connsiteY4" fmla="*/ 1260516 h 252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600" h="2521031" fill="none" extrusionOk="0">
                    <a:moveTo>
                      <a:pt x="0" y="1260516"/>
                    </a:moveTo>
                    <a:cubicBezTo>
                      <a:pt x="-77887" y="532442"/>
                      <a:pt x="533894" y="56076"/>
                      <a:pt x="1261800" y="0"/>
                    </a:cubicBezTo>
                    <a:cubicBezTo>
                      <a:pt x="2038865" y="92082"/>
                      <a:pt x="2609215" y="651874"/>
                      <a:pt x="2523600" y="1260516"/>
                    </a:cubicBezTo>
                    <a:cubicBezTo>
                      <a:pt x="2454457" y="1935492"/>
                      <a:pt x="2003990" y="2573367"/>
                      <a:pt x="1261800" y="2521032"/>
                    </a:cubicBezTo>
                    <a:cubicBezTo>
                      <a:pt x="551705" y="2538909"/>
                      <a:pt x="-58179" y="1903315"/>
                      <a:pt x="0" y="1260516"/>
                    </a:cubicBezTo>
                    <a:close/>
                  </a:path>
                  <a:path w="2523600" h="2521031" stroke="0" extrusionOk="0">
                    <a:moveTo>
                      <a:pt x="0" y="1260516"/>
                    </a:moveTo>
                    <a:cubicBezTo>
                      <a:pt x="22405" y="531375"/>
                      <a:pt x="579604" y="23005"/>
                      <a:pt x="1261800" y="0"/>
                    </a:cubicBezTo>
                    <a:cubicBezTo>
                      <a:pt x="1949837" y="-24595"/>
                      <a:pt x="2570148" y="592195"/>
                      <a:pt x="2523600" y="1260516"/>
                    </a:cubicBezTo>
                    <a:cubicBezTo>
                      <a:pt x="2515057" y="1863460"/>
                      <a:pt x="1867760" y="2561980"/>
                      <a:pt x="1261800" y="2521032"/>
                    </a:cubicBezTo>
                    <a:cubicBezTo>
                      <a:pt x="548499" y="2442213"/>
                      <a:pt x="36203" y="2008886"/>
                      <a:pt x="0" y="1260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13D8926-BF46-4670-A5CE-7075F4043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76" y="3141131"/>
                <a:ext cx="1602399" cy="1799264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25860F-5C50-45DD-92AB-69078B007150}"/>
              </a:ext>
            </a:extLst>
          </p:cNvPr>
          <p:cNvGrpSpPr/>
          <p:nvPr/>
        </p:nvGrpSpPr>
        <p:grpSpPr>
          <a:xfrm>
            <a:off x="2903113" y="2449821"/>
            <a:ext cx="3060000" cy="3415599"/>
            <a:chOff x="3315095" y="2682785"/>
            <a:chExt cx="2520000" cy="342930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70C30B-7F05-1A44-9B3A-F4DEECD83218}"/>
                </a:ext>
              </a:extLst>
            </p:cNvPr>
            <p:cNvSpPr txBox="1"/>
            <p:nvPr/>
          </p:nvSpPr>
          <p:spPr>
            <a:xfrm>
              <a:off x="3487793" y="5773532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/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GRYFFINDOR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10C30F-E1D7-4C1D-B4EC-836F5B70D319}"/>
                </a:ext>
              </a:extLst>
            </p:cNvPr>
            <p:cNvGrpSpPr/>
            <p:nvPr/>
          </p:nvGrpSpPr>
          <p:grpSpPr>
            <a:xfrm>
              <a:off x="3315095" y="2682785"/>
              <a:ext cx="2520000" cy="3072275"/>
              <a:chOff x="3315095" y="2811311"/>
              <a:chExt cx="2520000" cy="3072275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1DCAAC-63DE-9842-BD3B-BB86BBD43343}"/>
                  </a:ext>
                </a:extLst>
              </p:cNvPr>
              <p:cNvSpPr/>
              <p:nvPr/>
            </p:nvSpPr>
            <p:spPr>
              <a:xfrm>
                <a:off x="3315095" y="2811311"/>
                <a:ext cx="2520000" cy="3072275"/>
              </a:xfrm>
              <a:custGeom>
                <a:avLst/>
                <a:gdLst>
                  <a:gd name="connsiteX0" fmla="*/ 0 w 3060000"/>
                  <a:gd name="connsiteY0" fmla="*/ 1530000 h 3060000"/>
                  <a:gd name="connsiteX1" fmla="*/ 1530000 w 3060000"/>
                  <a:gd name="connsiteY1" fmla="*/ 0 h 3060000"/>
                  <a:gd name="connsiteX2" fmla="*/ 3060000 w 3060000"/>
                  <a:gd name="connsiteY2" fmla="*/ 1530000 h 3060000"/>
                  <a:gd name="connsiteX3" fmla="*/ 1530000 w 3060000"/>
                  <a:gd name="connsiteY3" fmla="*/ 3060000 h 3060000"/>
                  <a:gd name="connsiteX4" fmla="*/ 0 w 3060000"/>
                  <a:gd name="connsiteY4" fmla="*/ 1530000 h 30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000" h="3060000" fill="none" extrusionOk="0">
                    <a:moveTo>
                      <a:pt x="0" y="1530000"/>
                    </a:moveTo>
                    <a:cubicBezTo>
                      <a:pt x="36244" y="715293"/>
                      <a:pt x="609553" y="-94619"/>
                      <a:pt x="1530000" y="0"/>
                    </a:cubicBezTo>
                    <a:cubicBezTo>
                      <a:pt x="2289510" y="5368"/>
                      <a:pt x="3030341" y="804857"/>
                      <a:pt x="3060000" y="1530000"/>
                    </a:cubicBezTo>
                    <a:cubicBezTo>
                      <a:pt x="3060449" y="2241132"/>
                      <a:pt x="2237212" y="3107152"/>
                      <a:pt x="1530000" y="3060000"/>
                    </a:cubicBezTo>
                    <a:cubicBezTo>
                      <a:pt x="661583" y="3029695"/>
                      <a:pt x="53497" y="2344991"/>
                      <a:pt x="0" y="1530000"/>
                    </a:cubicBezTo>
                    <a:close/>
                  </a:path>
                  <a:path w="3060000" h="3060000" stroke="0" extrusionOk="0">
                    <a:moveTo>
                      <a:pt x="0" y="1530000"/>
                    </a:moveTo>
                    <a:cubicBezTo>
                      <a:pt x="-37975" y="614978"/>
                      <a:pt x="797613" y="-50218"/>
                      <a:pt x="1530000" y="0"/>
                    </a:cubicBezTo>
                    <a:cubicBezTo>
                      <a:pt x="2389825" y="31436"/>
                      <a:pt x="3020863" y="703251"/>
                      <a:pt x="3060000" y="1530000"/>
                    </a:cubicBezTo>
                    <a:cubicBezTo>
                      <a:pt x="3045140" y="2362101"/>
                      <a:pt x="2393619" y="3053079"/>
                      <a:pt x="1530000" y="3060000"/>
                    </a:cubicBezTo>
                    <a:cubicBezTo>
                      <a:pt x="642284" y="3015475"/>
                      <a:pt x="108730" y="2457386"/>
                      <a:pt x="0" y="153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B975842-F677-42AE-A79A-7BDDECFC8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7793" y="3141864"/>
                <a:ext cx="2103037" cy="2349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C6EFC-5DF2-4D15-A5CC-B5D2C0D29F9C}"/>
              </a:ext>
            </a:extLst>
          </p:cNvPr>
          <p:cNvGrpSpPr/>
          <p:nvPr/>
        </p:nvGrpSpPr>
        <p:grpSpPr>
          <a:xfrm>
            <a:off x="6249804" y="2735897"/>
            <a:ext cx="2521865" cy="3019165"/>
            <a:chOff x="6249804" y="2735897"/>
            <a:chExt cx="2521865" cy="30191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281886-0782-6443-9656-226E39A6BA43}"/>
                </a:ext>
              </a:extLst>
            </p:cNvPr>
            <p:cNvSpPr txBox="1"/>
            <p:nvPr/>
          </p:nvSpPr>
          <p:spPr>
            <a:xfrm>
              <a:off x="6249804" y="5416508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RAVENCLAW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9EF6F1B-00D2-4394-84D2-8BB2C06FC7C5}"/>
                </a:ext>
              </a:extLst>
            </p:cNvPr>
            <p:cNvGrpSpPr/>
            <p:nvPr/>
          </p:nvGrpSpPr>
          <p:grpSpPr>
            <a:xfrm>
              <a:off x="6251669" y="2735897"/>
              <a:ext cx="2520000" cy="2520000"/>
              <a:chOff x="6251669" y="2811312"/>
              <a:chExt cx="2520000" cy="252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68F00B2-3CF6-CF4B-BC74-B862DADF757B}"/>
                  </a:ext>
                </a:extLst>
              </p:cNvPr>
              <p:cNvSpPr/>
              <p:nvPr/>
            </p:nvSpPr>
            <p:spPr>
              <a:xfrm>
                <a:off x="6251669" y="2811312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87843" y="480631"/>
                      <a:pt x="604177" y="2643"/>
                      <a:pt x="1260000" y="0"/>
                    </a:cubicBezTo>
                    <a:cubicBezTo>
                      <a:pt x="2014329" y="99909"/>
                      <a:pt x="2495063" y="563585"/>
                      <a:pt x="2520000" y="1260000"/>
                    </a:cubicBezTo>
                    <a:cubicBezTo>
                      <a:pt x="2656441" y="1975665"/>
                      <a:pt x="1849541" y="2471471"/>
                      <a:pt x="1260000" y="2520000"/>
                    </a:cubicBezTo>
                    <a:cubicBezTo>
                      <a:pt x="505650" y="2537448"/>
                      <a:pt x="35479" y="1907784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66434" y="680676"/>
                      <a:pt x="461561" y="-42351"/>
                      <a:pt x="1260000" y="0"/>
                    </a:cubicBezTo>
                    <a:cubicBezTo>
                      <a:pt x="1973782" y="-2643"/>
                      <a:pt x="2504785" y="591833"/>
                      <a:pt x="2520000" y="1260000"/>
                    </a:cubicBezTo>
                    <a:cubicBezTo>
                      <a:pt x="2458211" y="1976531"/>
                      <a:pt x="1882114" y="2607228"/>
                      <a:pt x="1260000" y="2520000"/>
                    </a:cubicBezTo>
                    <a:cubicBezTo>
                      <a:pt x="625866" y="2480042"/>
                      <a:pt x="-25785" y="1961794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6950D5C-A14F-47F6-8798-E10A7892A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564" y="3198702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D4EE3-B5DF-4EFA-9383-0C3F84CEE485}"/>
              </a:ext>
            </a:extLst>
          </p:cNvPr>
          <p:cNvGrpSpPr/>
          <p:nvPr/>
        </p:nvGrpSpPr>
        <p:grpSpPr>
          <a:xfrm>
            <a:off x="9267726" y="2600671"/>
            <a:ext cx="2609936" cy="3088048"/>
            <a:chOff x="9267726" y="2600671"/>
            <a:chExt cx="2609936" cy="30880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8EF3EC-1B49-E14E-8422-CB2AFB0A05BB}"/>
                </a:ext>
              </a:extLst>
            </p:cNvPr>
            <p:cNvSpPr txBox="1"/>
            <p:nvPr/>
          </p:nvSpPr>
          <p:spPr>
            <a:xfrm>
              <a:off x="9530360" y="5350165"/>
              <a:ext cx="234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sz="1600" dirty="0">
                  <a:solidFill>
                    <a:srgbClr val="FFE700">
                      <a:alpha val="20000"/>
                    </a:srgbClr>
                  </a:solidFill>
                  <a:latin typeface="MarkPro" panose="020B0504020101010102" pitchFamily="34" charset="0"/>
                  <a:ea typeface="Droid Serif" panose="02020600060500020200" pitchFamily="18" charset="0"/>
                  <a:cs typeface="Droid Serif" panose="02020600060500020200" pitchFamily="18" charset="0"/>
                </a:rPr>
                <a:t>HUFFLEPUFF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962D26-972C-4120-A286-C505E8C40E6F}"/>
                </a:ext>
              </a:extLst>
            </p:cNvPr>
            <p:cNvGrpSpPr/>
            <p:nvPr/>
          </p:nvGrpSpPr>
          <p:grpSpPr>
            <a:xfrm>
              <a:off x="9267726" y="2600671"/>
              <a:ext cx="2520000" cy="2520000"/>
              <a:chOff x="9267726" y="2600671"/>
              <a:chExt cx="2520000" cy="252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EBBE8C-EEDD-3E4E-9E80-4537C2342EC5}"/>
                  </a:ext>
                </a:extLst>
              </p:cNvPr>
              <p:cNvSpPr/>
              <p:nvPr/>
            </p:nvSpPr>
            <p:spPr>
              <a:xfrm>
                <a:off x="9267726" y="2600671"/>
                <a:ext cx="2520000" cy="2520000"/>
              </a:xfrm>
              <a:custGeom>
                <a:avLst/>
                <a:gdLst>
                  <a:gd name="connsiteX0" fmla="*/ 0 w 2520000"/>
                  <a:gd name="connsiteY0" fmla="*/ 1260000 h 2520000"/>
                  <a:gd name="connsiteX1" fmla="*/ 1260000 w 2520000"/>
                  <a:gd name="connsiteY1" fmla="*/ 0 h 2520000"/>
                  <a:gd name="connsiteX2" fmla="*/ 2520000 w 2520000"/>
                  <a:gd name="connsiteY2" fmla="*/ 1260000 h 2520000"/>
                  <a:gd name="connsiteX3" fmla="*/ 1260000 w 2520000"/>
                  <a:gd name="connsiteY3" fmla="*/ 2520000 h 2520000"/>
                  <a:gd name="connsiteX4" fmla="*/ 0 w 2520000"/>
                  <a:gd name="connsiteY4" fmla="*/ 126000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0" h="2520000" fill="none" extrusionOk="0">
                    <a:moveTo>
                      <a:pt x="0" y="1260000"/>
                    </a:moveTo>
                    <a:cubicBezTo>
                      <a:pt x="78621" y="573448"/>
                      <a:pt x="577231" y="-26981"/>
                      <a:pt x="1260000" y="0"/>
                    </a:cubicBezTo>
                    <a:cubicBezTo>
                      <a:pt x="1942542" y="-2042"/>
                      <a:pt x="2476723" y="604866"/>
                      <a:pt x="2520000" y="1260000"/>
                    </a:cubicBezTo>
                    <a:cubicBezTo>
                      <a:pt x="2516405" y="1921597"/>
                      <a:pt x="1942705" y="2538308"/>
                      <a:pt x="1260000" y="2520000"/>
                    </a:cubicBezTo>
                    <a:cubicBezTo>
                      <a:pt x="596700" y="2538239"/>
                      <a:pt x="45515" y="1966822"/>
                      <a:pt x="0" y="1260000"/>
                    </a:cubicBezTo>
                    <a:close/>
                  </a:path>
                  <a:path w="2520000" h="2520000" stroke="0" extrusionOk="0">
                    <a:moveTo>
                      <a:pt x="0" y="1260000"/>
                    </a:moveTo>
                    <a:cubicBezTo>
                      <a:pt x="-57095" y="528903"/>
                      <a:pt x="547022" y="6417"/>
                      <a:pt x="1260000" y="0"/>
                    </a:cubicBezTo>
                    <a:cubicBezTo>
                      <a:pt x="2074049" y="24878"/>
                      <a:pt x="2441759" y="566609"/>
                      <a:pt x="2520000" y="1260000"/>
                    </a:cubicBezTo>
                    <a:cubicBezTo>
                      <a:pt x="2423440" y="2050175"/>
                      <a:pt x="1950700" y="2548625"/>
                      <a:pt x="1260000" y="2520000"/>
                    </a:cubicBezTo>
                    <a:cubicBezTo>
                      <a:pt x="445209" y="2454940"/>
                      <a:pt x="39473" y="1974739"/>
                      <a:pt x="0" y="126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mpd="dbl">
                <a:solidFill>
                  <a:srgbClr val="FFFF00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E7C5011-83E8-4142-A6A2-875B2BBEF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7147" y="2982320"/>
                <a:ext cx="162372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79378-0CFC-494C-B050-A40FBE88A5D4}"/>
              </a:ext>
            </a:extLst>
          </p:cNvPr>
          <p:cNvSpPr/>
          <p:nvPr/>
        </p:nvSpPr>
        <p:spPr>
          <a:xfrm>
            <a:off x="6139543" y="-199650"/>
            <a:ext cx="6321153" cy="764964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MarkPro" panose="020B0504020101010102" pitchFamily="34" charset="0"/>
              </a:rPr>
              <a:t>"Gryffindor, where dwell the brave at heart!".</a:t>
            </a: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3200" dirty="0">
                <a:latin typeface="MarkPro" panose="020B0504020101010102" pitchFamily="34" charset="0"/>
              </a:rPr>
              <a:t>MEANING</a:t>
            </a:r>
            <a:endParaRPr lang="en-GB" dirty="0">
              <a:latin typeface="MarkPro" panose="020B0504020101010102" pitchFamily="34" charset="0"/>
            </a:endParaRPr>
          </a:p>
          <a:p>
            <a:pPr algn="ctr"/>
            <a:endParaRPr lang="en-GB" dirty="0">
              <a:latin typeface="MarkPro" panose="020B0504020101010102" pitchFamily="34" charset="0"/>
            </a:endParaRPr>
          </a:p>
          <a:p>
            <a:pPr algn="ctr"/>
            <a:r>
              <a:rPr lang="en-GB" sz="5400" b="1" dirty="0">
                <a:latin typeface="Magic School One" panose="00000400000000000000" pitchFamily="2" charset="0"/>
              </a:rPr>
              <a:t>COURAGEOUS</a:t>
            </a:r>
            <a:endParaRPr lang="en-NL" sz="5400" b="1" dirty="0">
              <a:latin typeface="Magic School One" panose="00000400000000000000" pitchFamily="2" charset="0"/>
            </a:endParaRPr>
          </a:p>
          <a:p>
            <a:pPr algn="ctr"/>
            <a:endParaRPr lang="en-GB" dirty="0">
              <a:latin typeface="Mark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24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908</Words>
  <Application>Microsoft Office PowerPoint</Application>
  <PresentationFormat>Widescreen</PresentationFormat>
  <Paragraphs>186</Paragraphs>
  <Slides>33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Magic School One</vt:lpstr>
      <vt:lpstr>MarkPro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Sudisna Lenka</dc:creator>
  <cp:lastModifiedBy>Sudisna Lenka</cp:lastModifiedBy>
  <cp:revision>61</cp:revision>
  <dcterms:created xsi:type="dcterms:W3CDTF">2020-06-18T14:20:25Z</dcterms:created>
  <dcterms:modified xsi:type="dcterms:W3CDTF">2020-06-19T12:08:53Z</dcterms:modified>
</cp:coreProperties>
</file>